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5" r:id="rId1"/>
  </p:sldMasterIdLst>
  <p:notesMasterIdLst>
    <p:notesMasterId r:id="rId45"/>
  </p:notesMasterIdLst>
  <p:handoutMasterIdLst>
    <p:handoutMasterId r:id="rId46"/>
  </p:handoutMasterIdLst>
  <p:sldIdLst>
    <p:sldId id="1051" r:id="rId2"/>
    <p:sldId id="1052" r:id="rId3"/>
    <p:sldId id="1045" r:id="rId4"/>
    <p:sldId id="1058" r:id="rId5"/>
    <p:sldId id="1046" r:id="rId6"/>
    <p:sldId id="1047" r:id="rId7"/>
    <p:sldId id="1048" r:id="rId8"/>
    <p:sldId id="1050" r:id="rId9"/>
    <p:sldId id="1022" r:id="rId10"/>
    <p:sldId id="1032" r:id="rId11"/>
    <p:sldId id="1025" r:id="rId12"/>
    <p:sldId id="1036" r:id="rId13"/>
    <p:sldId id="1037" r:id="rId14"/>
    <p:sldId id="1059" r:id="rId15"/>
    <p:sldId id="1060" r:id="rId16"/>
    <p:sldId id="1033" r:id="rId17"/>
    <p:sldId id="1038" r:id="rId18"/>
    <p:sldId id="1034" r:id="rId19"/>
    <p:sldId id="1035" r:id="rId20"/>
    <p:sldId id="1024" r:id="rId21"/>
    <p:sldId id="1028" r:id="rId22"/>
    <p:sldId id="1039" r:id="rId23"/>
    <p:sldId id="1026" r:id="rId24"/>
    <p:sldId id="1027" r:id="rId25"/>
    <p:sldId id="957" r:id="rId26"/>
    <p:sldId id="1066" r:id="rId27"/>
    <p:sldId id="256" r:id="rId28"/>
    <p:sldId id="946" r:id="rId29"/>
    <p:sldId id="1020" r:id="rId30"/>
    <p:sldId id="1021" r:id="rId31"/>
    <p:sldId id="1029" r:id="rId32"/>
    <p:sldId id="1030" r:id="rId33"/>
    <p:sldId id="1064" r:id="rId34"/>
    <p:sldId id="1031" r:id="rId35"/>
    <p:sldId id="1055" r:id="rId36"/>
    <p:sldId id="1056" r:id="rId37"/>
    <p:sldId id="1040" r:id="rId38"/>
    <p:sldId id="1065" r:id="rId39"/>
    <p:sldId id="1041" r:id="rId40"/>
    <p:sldId id="1042" r:id="rId41"/>
    <p:sldId id="1043" r:id="rId42"/>
    <p:sldId id="290" r:id="rId43"/>
    <p:sldId id="1063" r:id="rId44"/>
  </p:sldIdLst>
  <p:sldSz cx="9144000" cy="6858000" type="screen4x3"/>
  <p:notesSz cx="6662738"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FDBC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5A1B547-6F90-4BD1-813B-15A85EC08E2B}" v="4" dt="2023-01-24T16:34:40.9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897"/>
    <p:restoredTop sz="89660" autoAdjust="0"/>
  </p:normalViewPr>
  <p:slideViewPr>
    <p:cSldViewPr snapToGrid="0" snapToObjects="1">
      <p:cViewPr varScale="1">
        <p:scale>
          <a:sx n="60" d="100"/>
          <a:sy n="60" d="100"/>
        </p:scale>
        <p:origin x="1220" y="40"/>
      </p:cViewPr>
      <p:guideLst>
        <p:guide orient="horz" pos="2160"/>
        <p:guide pos="2880"/>
      </p:guideLst>
    </p:cSldViewPr>
  </p:slideViewPr>
  <p:notesTextViewPr>
    <p:cViewPr>
      <p:scale>
        <a:sx n="100" d="100"/>
        <a:sy n="100" d="100"/>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663"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3488" y="0"/>
            <a:ext cx="2887662" cy="496888"/>
          </a:xfrm>
          <a:prstGeom prst="rect">
            <a:avLst/>
          </a:prstGeom>
        </p:spPr>
        <p:txBody>
          <a:bodyPr vert="horz" lIns="91440" tIns="45720" rIns="91440" bIns="45720" rtlCol="0"/>
          <a:lstStyle>
            <a:lvl1pPr algn="r">
              <a:defRPr sz="1200"/>
            </a:lvl1pPr>
          </a:lstStyle>
          <a:p>
            <a:fld id="{6796E69F-C9C5-482B-B2D6-3DF3705196EC}" type="datetimeFigureOut">
              <a:rPr lang="en-GB" smtClean="0"/>
              <a:t>18/09/2024</a:t>
            </a:fld>
            <a:endParaRPr lang="en-GB"/>
          </a:p>
        </p:txBody>
      </p:sp>
      <p:sp>
        <p:nvSpPr>
          <p:cNvPr id="4" name="Footer Placeholder 3"/>
          <p:cNvSpPr>
            <a:spLocks noGrp="1"/>
          </p:cNvSpPr>
          <p:nvPr>
            <p:ph type="ftr" sz="quarter" idx="2"/>
          </p:nvPr>
        </p:nvSpPr>
        <p:spPr>
          <a:xfrm>
            <a:off x="0" y="9429750"/>
            <a:ext cx="2887663"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3488" y="9429750"/>
            <a:ext cx="2887662" cy="496888"/>
          </a:xfrm>
          <a:prstGeom prst="rect">
            <a:avLst/>
          </a:prstGeom>
        </p:spPr>
        <p:txBody>
          <a:bodyPr vert="horz" lIns="91440" tIns="45720" rIns="91440" bIns="45720" rtlCol="0" anchor="b"/>
          <a:lstStyle>
            <a:lvl1pPr algn="r">
              <a:defRPr sz="1200"/>
            </a:lvl1pPr>
          </a:lstStyle>
          <a:p>
            <a:fld id="{99FE385C-FFDC-405D-8F82-ADC941BE724A}" type="slidenum">
              <a:rPr lang="en-GB" smtClean="0"/>
              <a:t>‹#›</a:t>
            </a:fld>
            <a:endParaRPr lang="en-GB"/>
          </a:p>
        </p:txBody>
      </p:sp>
    </p:spTree>
    <p:extLst>
      <p:ext uri="{BB962C8B-B14F-4D97-AF65-F5344CB8AC3E}">
        <p14:creationId xmlns:p14="http://schemas.microsoft.com/office/powerpoint/2010/main" val="362193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7186"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774010" y="0"/>
            <a:ext cx="2887186" cy="496332"/>
          </a:xfrm>
          <a:prstGeom prst="rect">
            <a:avLst/>
          </a:prstGeom>
        </p:spPr>
        <p:txBody>
          <a:bodyPr vert="horz" lIns="91440" tIns="45720" rIns="91440" bIns="45720" rtlCol="0"/>
          <a:lstStyle>
            <a:lvl1pPr algn="r">
              <a:defRPr sz="1200"/>
            </a:lvl1pPr>
          </a:lstStyle>
          <a:p>
            <a:fld id="{704F3A82-F637-1543-8C13-D12BDF0F499A}" type="datetimeFigureOut">
              <a:rPr lang="en-US" smtClean="0"/>
              <a:t>9/18/2024</a:t>
            </a:fld>
            <a:endParaRPr lang="en-US"/>
          </a:p>
        </p:txBody>
      </p:sp>
      <p:sp>
        <p:nvSpPr>
          <p:cNvPr id="4" name="Slide Image Placeholder 3"/>
          <p:cNvSpPr>
            <a:spLocks noGrp="1" noRot="1" noChangeAspect="1"/>
          </p:cNvSpPr>
          <p:nvPr>
            <p:ph type="sldImg" idx="2"/>
          </p:nvPr>
        </p:nvSpPr>
        <p:spPr>
          <a:xfrm>
            <a:off x="850900"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66274" y="4715153"/>
            <a:ext cx="5330190" cy="4466987"/>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428583"/>
            <a:ext cx="2887186"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774010" y="9428583"/>
            <a:ext cx="2887186" cy="496332"/>
          </a:xfrm>
          <a:prstGeom prst="rect">
            <a:avLst/>
          </a:prstGeom>
        </p:spPr>
        <p:txBody>
          <a:bodyPr vert="horz" lIns="91440" tIns="45720" rIns="91440" bIns="45720" rtlCol="0" anchor="b"/>
          <a:lstStyle>
            <a:lvl1pPr algn="r">
              <a:defRPr sz="1200"/>
            </a:lvl1pPr>
          </a:lstStyle>
          <a:p>
            <a:fld id="{AC167F53-BA33-7E40-958D-01A6607E9B7A}" type="slidenum">
              <a:rPr lang="en-US" smtClean="0"/>
              <a:t>‹#›</a:t>
            </a:fld>
            <a:endParaRPr lang="en-US"/>
          </a:p>
        </p:txBody>
      </p:sp>
    </p:spTree>
    <p:extLst>
      <p:ext uri="{BB962C8B-B14F-4D97-AF65-F5344CB8AC3E}">
        <p14:creationId xmlns:p14="http://schemas.microsoft.com/office/powerpoint/2010/main" val="420951503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Reading underpins the whole curriculum,</a:t>
            </a:r>
            <a:r>
              <a:rPr lang="en-GB" baseline="0" dirty="0"/>
              <a:t> the importance of vocabulary, which will aid writing</a:t>
            </a:r>
            <a:endParaRPr lang="en-GB" dirty="0"/>
          </a:p>
        </p:txBody>
      </p:sp>
      <p:sp>
        <p:nvSpPr>
          <p:cNvPr id="4" name="Slide Number Placeholder 3"/>
          <p:cNvSpPr>
            <a:spLocks noGrp="1"/>
          </p:cNvSpPr>
          <p:nvPr>
            <p:ph type="sldNum" sz="quarter" idx="10"/>
          </p:nvPr>
        </p:nvSpPr>
        <p:spPr/>
        <p:txBody>
          <a:bodyPr/>
          <a:lstStyle/>
          <a:p>
            <a:fld id="{AC167F53-BA33-7E40-958D-01A6607E9B7A}" type="slidenum">
              <a:rPr lang="en-US" smtClean="0"/>
              <a:t>4</a:t>
            </a:fld>
            <a:endParaRPr lang="en-US"/>
          </a:p>
        </p:txBody>
      </p:sp>
    </p:spTree>
    <p:extLst>
      <p:ext uri="{BB962C8B-B14F-4D97-AF65-F5344CB8AC3E}">
        <p14:creationId xmlns:p14="http://schemas.microsoft.com/office/powerpoint/2010/main" val="40787211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Shape 229"/>
          <p:cNvSpPr>
            <a:spLocks noGrp="1" noRot="1" noChangeAspect="1"/>
          </p:cNvSpPr>
          <p:nvPr>
            <p:ph type="sldImg" idx="2"/>
          </p:nvPr>
        </p:nvSpPr>
        <p:spPr>
          <a:xfrm>
            <a:off x="850900"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230" name="Shape 230"/>
          <p:cNvSpPr txBox="1">
            <a:spLocks noGrp="1"/>
          </p:cNvSpPr>
          <p:nvPr>
            <p:ph type="body" idx="1"/>
          </p:nvPr>
        </p:nvSpPr>
        <p:spPr>
          <a:xfrm>
            <a:off x="666275" y="4715153"/>
            <a:ext cx="5330189" cy="4466987"/>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US" sz="1200" kern="1200" dirty="0">
                <a:solidFill>
                  <a:schemeClr val="tx1"/>
                </a:solidFill>
                <a:effectLst/>
                <a:latin typeface="+mn-lt"/>
                <a:ea typeface="+mn-ea"/>
                <a:cs typeface="+mn-cs"/>
              </a:rPr>
              <a:t>All words are made up of individual </a:t>
            </a:r>
            <a:r>
              <a:rPr lang="en-US" sz="1200" b="1" kern="1200" dirty="0">
                <a:solidFill>
                  <a:schemeClr val="tx1"/>
                </a:solidFill>
                <a:effectLst/>
                <a:latin typeface="+mn-lt"/>
                <a:ea typeface="+mn-ea"/>
                <a:cs typeface="+mn-cs"/>
              </a:rPr>
              <a:t>sounds. </a:t>
            </a:r>
            <a:r>
              <a:rPr lang="en-US" sz="1200" kern="1200" dirty="0">
                <a:solidFill>
                  <a:schemeClr val="tx1"/>
                </a:solidFill>
                <a:effectLst/>
                <a:latin typeface="+mn-lt"/>
                <a:ea typeface="+mn-ea"/>
                <a:cs typeface="+mn-cs"/>
              </a:rPr>
              <a:t>These sounds are merged together to form words.</a:t>
            </a:r>
          </a:p>
          <a:p>
            <a:pPr marL="0" marR="0" lvl="0" indent="0" algn="l" rtl="0">
              <a:spcBef>
                <a:spcPts val="0"/>
              </a:spcBef>
              <a:buSzPct val="25000"/>
              <a:buNone/>
            </a:pPr>
            <a:r>
              <a:rPr lang="en-US" sz="1200" b="0" i="0" u="none" strike="noStrike" cap="none" dirty="0">
                <a:solidFill>
                  <a:schemeClr val="dk1"/>
                </a:solidFill>
                <a:latin typeface="+mn-lt"/>
                <a:ea typeface="Calibri"/>
                <a:cs typeface="Calibri"/>
                <a:sym typeface="Calibri"/>
              </a:rPr>
              <a:t>e.g.</a:t>
            </a:r>
            <a:r>
              <a:rPr lang="en-US" sz="1200" b="0" i="0" u="none" strike="noStrike" cap="none" baseline="0" dirty="0">
                <a:solidFill>
                  <a:schemeClr val="dk1"/>
                </a:solidFill>
                <a:latin typeface="+mn-lt"/>
                <a:ea typeface="Calibri"/>
                <a:cs typeface="Calibri"/>
                <a:sym typeface="Calibri"/>
              </a:rPr>
              <a:t> i</a:t>
            </a:r>
            <a:r>
              <a:rPr lang="en-US" sz="1200" b="0" i="0" u="none" strike="noStrike" cap="none" dirty="0">
                <a:solidFill>
                  <a:schemeClr val="dk1"/>
                </a:solidFill>
                <a:latin typeface="+mn-lt"/>
                <a:ea typeface="Calibri"/>
                <a:cs typeface="Calibri"/>
                <a:sym typeface="Calibri"/>
              </a:rPr>
              <a:t>n </a:t>
            </a:r>
            <a:r>
              <a:rPr lang="en-US" dirty="0"/>
              <a:t>‘mat’ we have the sounds ‘m’, ‘a’, ‘t’, ship – ‘</a:t>
            </a:r>
            <a:r>
              <a:rPr lang="en-US" dirty="0" err="1"/>
              <a:t>sh</a:t>
            </a:r>
            <a:r>
              <a:rPr lang="en-US" dirty="0"/>
              <a:t>’, ‘</a:t>
            </a:r>
            <a:r>
              <a:rPr lang="en-US" dirty="0" err="1"/>
              <a:t>i</a:t>
            </a:r>
            <a:r>
              <a:rPr lang="en-US" dirty="0"/>
              <a:t>’, ‘p’.</a:t>
            </a:r>
          </a:p>
          <a:p>
            <a:pPr marL="0" marR="0" lvl="0" indent="0" algn="l" rtl="0">
              <a:spcBef>
                <a:spcPts val="0"/>
              </a:spcBef>
              <a:buSzPct val="25000"/>
              <a:buNone/>
            </a:pPr>
            <a:endParaRPr lang="en-US" sz="1200" b="0" i="1" u="none" strike="noStrike" cap="none" dirty="0">
              <a:solidFill>
                <a:schemeClr val="dk1"/>
              </a:solidFill>
              <a:latin typeface="+mn-lt"/>
              <a:ea typeface="Calibri"/>
              <a:cs typeface="Calibri"/>
              <a:sym typeface="Calibri"/>
            </a:endParaRPr>
          </a:p>
          <a:p>
            <a:pPr marL="0" marR="0" lvl="0" indent="0" algn="l" rtl="0">
              <a:spcBef>
                <a:spcPts val="0"/>
              </a:spcBef>
              <a:buSzPct val="25000"/>
              <a:buNone/>
            </a:pPr>
            <a:r>
              <a:rPr lang="en-US" sz="1200" b="0" i="1" u="none" strike="noStrike" cap="none" dirty="0">
                <a:solidFill>
                  <a:schemeClr val="dk1"/>
                </a:solidFill>
                <a:latin typeface="+mn-lt"/>
                <a:ea typeface="Calibri"/>
                <a:cs typeface="Calibri"/>
                <a:sym typeface="Calibri"/>
              </a:rPr>
              <a:t>Click </a:t>
            </a:r>
            <a:r>
              <a:rPr lang="en-US" sz="1200" b="0" i="0" u="none" strike="noStrike" cap="none" dirty="0">
                <a:solidFill>
                  <a:schemeClr val="dk1"/>
                </a:solidFill>
                <a:latin typeface="+mn-lt"/>
                <a:ea typeface="Calibri"/>
                <a:cs typeface="Calibri"/>
                <a:sym typeface="Calibri"/>
              </a:rPr>
              <a:t>A grapheme is another name for the letters we use to write the sound. The spelling of that sound on the page. </a:t>
            </a:r>
            <a:endParaRPr lang="en-US" i="1" dirty="0"/>
          </a:p>
          <a:p>
            <a:pPr marL="0" marR="0" lvl="0" indent="0" algn="l" rtl="0">
              <a:spcBef>
                <a:spcPts val="0"/>
              </a:spcBef>
              <a:buSzPct val="25000"/>
              <a:buNone/>
            </a:pPr>
            <a:endParaRPr lang="en-US" sz="1200" b="0" i="0" u="none" strike="noStrike" cap="none" dirty="0">
              <a:solidFill>
                <a:schemeClr val="dk1"/>
              </a:solidFill>
              <a:latin typeface="Calibri"/>
              <a:ea typeface="Calibri"/>
              <a:cs typeface="Calibri"/>
              <a:sym typeface="Calibri"/>
            </a:endParaRPr>
          </a:p>
          <a:p>
            <a:pPr marL="0" marR="0" lvl="0" indent="0" algn="l" rtl="0">
              <a:spcBef>
                <a:spcPts val="0"/>
              </a:spcBef>
              <a:buSzPct val="25000"/>
              <a:buNone/>
            </a:pPr>
            <a:r>
              <a:rPr lang="en-US" sz="1200" b="0" i="0" u="none" strike="noStrike" cap="none" dirty="0">
                <a:solidFill>
                  <a:schemeClr val="dk1"/>
                </a:solidFill>
                <a:latin typeface="Calibri"/>
                <a:ea typeface="Calibri"/>
                <a:cs typeface="Calibri"/>
                <a:sym typeface="Calibri"/>
              </a:rPr>
              <a:t>Phonics is the method of teaching reading through the identification of sounds and graphemes. </a:t>
            </a:r>
          </a:p>
          <a:p>
            <a:r>
              <a:rPr lang="en-US" sz="1200" kern="1200" dirty="0">
                <a:solidFill>
                  <a:schemeClr val="tx1"/>
                </a:solidFill>
                <a:effectLst/>
                <a:latin typeface="+mn-lt"/>
                <a:ea typeface="+mn-ea"/>
                <a:cs typeface="+mn-cs"/>
              </a:rPr>
              <a:t>The new National Curriculum ensures that all children are taught Phonics systematically. </a:t>
            </a:r>
          </a:p>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This gives your children the tools to read any word. </a:t>
            </a:r>
          </a:p>
        </p:txBody>
      </p:sp>
      <p:sp>
        <p:nvSpPr>
          <p:cNvPr id="231" name="Shape 231"/>
          <p:cNvSpPr txBox="1">
            <a:spLocks noGrp="1"/>
          </p:cNvSpPr>
          <p:nvPr>
            <p:ph type="sldNum" idx="12"/>
          </p:nvPr>
        </p:nvSpPr>
        <p:spPr>
          <a:xfrm>
            <a:off x="3774009" y="9428583"/>
            <a:ext cx="2887185" cy="496332"/>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Calibri"/>
                <a:ea typeface="Calibri"/>
                <a:cs typeface="Calibri"/>
                <a:sym typeface="Calibri"/>
              </a:rPr>
              <a:t>10</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4119403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6"/>
          <p:cNvSpPr>
            <a:spLocks noGrp="1" noChangeArrowheads="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a:latin typeface="Times New Roman" pitchFamily="18" charset="0"/>
                <a:ea typeface="MS PGothic" pitchFamily="34" charset="-128"/>
                <a:cs typeface="Arial" charset="0"/>
              </a:rPr>
              <a:t>Copyright Ruth Miskin Literacy</a:t>
            </a:r>
          </a:p>
        </p:txBody>
      </p:sp>
      <p:sp>
        <p:nvSpPr>
          <p:cNvPr id="7270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5C86BBF-4374-4E01-85D9-47F0C65351B7}" type="slidenum">
              <a:rPr lang="en-US" smtClean="0">
                <a:latin typeface="Times New Roman" pitchFamily="18" charset="0"/>
                <a:ea typeface="MS PGothic" pitchFamily="34" charset="-128"/>
                <a:cs typeface="Arial" charset="0"/>
              </a:rPr>
              <a:pPr fontAlgn="base">
                <a:spcBef>
                  <a:spcPct val="0"/>
                </a:spcBef>
                <a:spcAft>
                  <a:spcPct val="0"/>
                </a:spcAft>
              </a:pPr>
              <a:t>11</a:t>
            </a:fld>
            <a:endParaRPr lang="en-US">
              <a:latin typeface="Times New Roman" pitchFamily="18" charset="0"/>
              <a:ea typeface="MS PGothic" pitchFamily="34" charset="-128"/>
              <a:cs typeface="Arial" charset="0"/>
            </a:endParaRPr>
          </a:p>
        </p:txBody>
      </p:sp>
      <p:sp>
        <p:nvSpPr>
          <p:cNvPr id="72707" name="Rectangle 2"/>
          <p:cNvSpPr>
            <a:spLocks noGrp="1" noRot="1" noChangeAspect="1" noChangeArrowheads="1" noTextEdit="1"/>
          </p:cNvSpPr>
          <p:nvPr>
            <p:ph type="sldImg"/>
          </p:nvPr>
        </p:nvSpPr>
        <p:spPr bwMode="auto">
          <a:xfrm>
            <a:off x="668338" y="808038"/>
            <a:ext cx="3081337" cy="2312987"/>
          </a:xfrm>
          <a:noFill/>
          <a:ln>
            <a:solidFill>
              <a:srgbClr val="000000"/>
            </a:solidFill>
            <a:miter lim="800000"/>
            <a:headEnd/>
            <a:tailEnd/>
          </a:ln>
        </p:spPr>
      </p:sp>
      <p:sp>
        <p:nvSpPr>
          <p:cNvPr id="72708" name="Rectangle 3"/>
          <p:cNvSpPr>
            <a:spLocks noGrp="1" noChangeArrowheads="1"/>
          </p:cNvSpPr>
          <p:nvPr>
            <p:ph type="body" idx="1"/>
          </p:nvPr>
        </p:nvSpPr>
        <p:spPr bwMode="auto">
          <a:xfrm>
            <a:off x="647921" y="3199338"/>
            <a:ext cx="5183363" cy="6768705"/>
          </a:xfrm>
          <a:noFill/>
        </p:spPr>
        <p:txBody>
          <a:bodyPr wrap="square" numCol="1" anchor="t" anchorCtr="0" compatLnSpc="1">
            <a:prstTxWarp prst="textNoShape">
              <a:avLst/>
            </a:prstTxWarp>
          </a:bodyPr>
          <a:lstStyle/>
          <a:p>
            <a:pPr marL="0" marR="0" lvl="0" indent="0" algn="l" rtl="0">
              <a:spcBef>
                <a:spcPts val="0"/>
              </a:spcBef>
              <a:spcAft>
                <a:spcPts val="0"/>
              </a:spcAft>
              <a:buSzPct val="25000"/>
              <a:buNone/>
            </a:pPr>
            <a:r>
              <a:rPr lang="en-US" sz="1100" dirty="0">
                <a:latin typeface="Times New Roman"/>
                <a:ea typeface="Times New Roman"/>
                <a:cs typeface="Times New Roman"/>
                <a:sym typeface="Times New Roman"/>
              </a:rPr>
              <a:t>Remember that:</a:t>
            </a:r>
          </a:p>
          <a:p>
            <a:pPr marL="0" marR="0" lvl="0" indent="0" algn="l" rtl="0">
              <a:spcBef>
                <a:spcPts val="0"/>
              </a:spcBef>
              <a:spcAft>
                <a:spcPts val="0"/>
              </a:spcAft>
              <a:buSzPct val="25000"/>
              <a:buNone/>
            </a:pPr>
            <a:endParaRPr lang="en-US" altLang="ja-JP" sz="1100" dirty="0">
              <a:latin typeface="Times New Roman"/>
              <a:cs typeface="Times New Roman"/>
              <a:sym typeface="Times New Roman"/>
            </a:endParaRPr>
          </a:p>
          <a:p>
            <a:pPr marL="0" marR="0" lvl="0" indent="0" algn="l" rtl="0">
              <a:spcBef>
                <a:spcPts val="0"/>
              </a:spcBef>
              <a:spcAft>
                <a:spcPts val="0"/>
              </a:spcAft>
              <a:buSzPct val="25000"/>
              <a:buNone/>
            </a:pPr>
            <a:r>
              <a:rPr lang="en-US" altLang="ja-JP" sz="1100" dirty="0">
                <a:latin typeface="Times New Roman"/>
                <a:cs typeface="Times New Roman"/>
                <a:sym typeface="Times New Roman"/>
              </a:rPr>
              <a:t>- </a:t>
            </a:r>
            <a:r>
              <a:rPr lang="en-GB" altLang="ja-JP" sz="1100" dirty="0">
                <a:latin typeface="Times New Roman" charset="0"/>
              </a:rPr>
              <a:t>Children need to know sounds – not letter names – to read words.</a:t>
            </a:r>
          </a:p>
          <a:p>
            <a:pPr eaLnBrk="1" hangingPunct="1"/>
            <a:r>
              <a:rPr lang="en-US" sz="1100" dirty="0">
                <a:latin typeface="Times New Roman" charset="0"/>
              </a:rPr>
              <a:t>- W</a:t>
            </a:r>
            <a:r>
              <a:rPr lang="en-GB" sz="1100" dirty="0">
                <a:latin typeface="Times New Roman" charset="0"/>
              </a:rPr>
              <a:t>e pronounce the sounds clearly, using pure sounds (‘m’ not’ </a:t>
            </a:r>
            <a:r>
              <a:rPr lang="en-GB" sz="1100" dirty="0" err="1">
                <a:latin typeface="Times New Roman" charset="0"/>
              </a:rPr>
              <a:t>muh</a:t>
            </a:r>
            <a:r>
              <a:rPr lang="en-GB" sz="1100" dirty="0">
                <a:latin typeface="Times New Roman" charset="0"/>
              </a:rPr>
              <a:t>’, ’s’ not ‘</a:t>
            </a:r>
            <a:r>
              <a:rPr lang="en-GB" altLang="ja-JP" sz="1100" dirty="0" err="1">
                <a:latin typeface="Times New Roman" charset="0"/>
              </a:rPr>
              <a:t>suh</a:t>
            </a:r>
            <a:r>
              <a:rPr lang="en-GB" sz="1100" dirty="0">
                <a:latin typeface="Times New Roman" charset="0"/>
              </a:rPr>
              <a:t>’</a:t>
            </a:r>
            <a:r>
              <a:rPr lang="en-GB" altLang="ja-JP" sz="1100" dirty="0">
                <a:latin typeface="Times New Roman" charset="0"/>
              </a:rPr>
              <a:t>, etc.) so that your child will be able to blend the sounds together to make words more easily. </a:t>
            </a:r>
          </a:p>
          <a:p>
            <a:pPr eaLnBrk="1" hangingPunct="1">
              <a:spcBef>
                <a:spcPct val="0"/>
              </a:spcBef>
              <a:spcAft>
                <a:spcPts val="1600"/>
              </a:spcAft>
            </a:pPr>
            <a:endParaRPr lang="en-US" sz="1100" dirty="0">
              <a:latin typeface="Arial" pitchFamily="34" charset="0"/>
              <a:cs typeface="Arial" pitchFamily="34" charset="0"/>
            </a:endParaRPr>
          </a:p>
        </p:txBody>
      </p:sp>
    </p:spTree>
    <p:extLst>
      <p:ext uri="{BB962C8B-B14F-4D97-AF65-F5344CB8AC3E}">
        <p14:creationId xmlns:p14="http://schemas.microsoft.com/office/powerpoint/2010/main" val="41025555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Set 2 sounds are shaded. They are long vowel sounds with 2 or more letters. We call these ‘Special Friends’ – two letters together that make one sound.</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Let’s practise saying these sounds together.</a:t>
            </a:r>
          </a:p>
          <a:p>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Say each sound MTYT.</a:t>
            </a:r>
          </a:p>
          <a:p>
            <a:endParaRPr lang="en-GB" sz="1200" i="1" kern="1200" dirty="0">
              <a:solidFill>
                <a:schemeClr val="tx1"/>
              </a:solidFill>
              <a:effectLst/>
              <a:latin typeface="+mn-lt"/>
              <a:ea typeface="+mn-ea"/>
              <a:cs typeface="+mn-cs"/>
            </a:endParaRPr>
          </a:p>
          <a:p>
            <a:r>
              <a:rPr lang="en-GB" sz="1200" i="0" kern="1200" dirty="0">
                <a:solidFill>
                  <a:schemeClr val="tx1"/>
                </a:solidFill>
                <a:effectLst/>
                <a:latin typeface="+mn-lt"/>
                <a:ea typeface="+mn-ea"/>
                <a:cs typeface="+mn-cs"/>
              </a:rPr>
              <a:t>Once children know these Set 2 sounds, they know one way of reading and writing every sound.</a:t>
            </a:r>
          </a:p>
          <a:p>
            <a:r>
              <a:rPr lang="en-GB" sz="1200" kern="1200" dirty="0">
                <a:solidFill>
                  <a:schemeClr val="tx1"/>
                </a:solidFill>
                <a:effectLst/>
                <a:latin typeface="+mn-lt"/>
                <a:ea typeface="+mn-ea"/>
                <a:cs typeface="+mn-cs"/>
              </a:rPr>
              <a:t> </a:t>
            </a:r>
          </a:p>
          <a:p>
            <a:pPr lvl="0"/>
            <a:endParaRPr lang="en-US" dirty="0"/>
          </a:p>
        </p:txBody>
      </p:sp>
      <p:sp>
        <p:nvSpPr>
          <p:cNvPr id="4" name="Slide Number Placeholder 3"/>
          <p:cNvSpPr>
            <a:spLocks noGrp="1"/>
          </p:cNvSpPr>
          <p:nvPr>
            <p:ph type="sldNum" sz="quarter" idx="10"/>
          </p:nvPr>
        </p:nvSpPr>
        <p:spPr/>
        <p:txBody>
          <a:bodyPr/>
          <a:lstStyle/>
          <a:p>
            <a:pPr>
              <a:defRPr/>
            </a:pPr>
            <a:fld id="{81A61AF0-59CC-4D82-B182-5DFC7F9ACF1F}" type="slidenum">
              <a:rPr lang="en-GB" smtClean="0"/>
              <a:pPr>
                <a:defRPr/>
              </a:pPr>
              <a:t>12</a:t>
            </a:fld>
            <a:endParaRPr lang="en-GB"/>
          </a:p>
        </p:txBody>
      </p:sp>
    </p:spTree>
    <p:extLst>
      <p:ext uri="{BB962C8B-B14F-4D97-AF65-F5344CB8AC3E}">
        <p14:creationId xmlns:p14="http://schemas.microsoft.com/office/powerpoint/2010/main" val="876496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1" name="Rectangle 6"/>
          <p:cNvSpPr>
            <a:spLocks noGrp="1" noChangeArrowheads="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a:latin typeface="Times New Roman" pitchFamily="18" charset="0"/>
                <a:ea typeface="MS PGothic" pitchFamily="34" charset="-128"/>
                <a:cs typeface="Arial" charset="0"/>
              </a:rPr>
              <a:t>Copyright Ruth Miskin Literacy</a:t>
            </a:r>
          </a:p>
        </p:txBody>
      </p:sp>
      <p:sp>
        <p:nvSpPr>
          <p:cNvPr id="11776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A493771-02BD-46DE-BA36-AA48EE88E1EF}" type="slidenum">
              <a:rPr lang="en-US" smtClean="0">
                <a:latin typeface="Times New Roman" pitchFamily="18" charset="0"/>
                <a:ea typeface="MS PGothic" pitchFamily="34" charset="-128"/>
                <a:cs typeface="Arial" charset="0"/>
              </a:rPr>
              <a:pPr fontAlgn="base">
                <a:spcBef>
                  <a:spcPct val="0"/>
                </a:spcBef>
                <a:spcAft>
                  <a:spcPct val="0"/>
                </a:spcAft>
              </a:pPr>
              <a:t>13</a:t>
            </a:fld>
            <a:endParaRPr lang="en-US">
              <a:latin typeface="Times New Roman" pitchFamily="18" charset="0"/>
              <a:ea typeface="MS PGothic" pitchFamily="34" charset="-128"/>
              <a:cs typeface="Arial" charset="0"/>
            </a:endParaRPr>
          </a:p>
        </p:txBody>
      </p:sp>
      <p:sp>
        <p:nvSpPr>
          <p:cNvPr id="117763" name="Rectangle 2"/>
          <p:cNvSpPr>
            <a:spLocks noGrp="1" noRot="1" noChangeAspect="1" noChangeArrowheads="1" noTextEdit="1"/>
          </p:cNvSpPr>
          <p:nvPr>
            <p:ph type="sldImg"/>
          </p:nvPr>
        </p:nvSpPr>
        <p:spPr bwMode="auto">
          <a:xfrm>
            <a:off x="598488" y="808038"/>
            <a:ext cx="3409950" cy="2559050"/>
          </a:xfrm>
          <a:noFill/>
          <a:ln>
            <a:solidFill>
              <a:srgbClr val="000000"/>
            </a:solidFill>
            <a:miter lim="800000"/>
            <a:headEnd/>
            <a:tailEnd/>
          </a:ln>
        </p:spPr>
      </p:sp>
      <p:sp>
        <p:nvSpPr>
          <p:cNvPr id="117764" name="Rectangle 3"/>
          <p:cNvSpPr>
            <a:spLocks noGrp="1" noChangeArrowheads="1"/>
          </p:cNvSpPr>
          <p:nvPr>
            <p:ph type="body" idx="1"/>
          </p:nvPr>
        </p:nvSpPr>
        <p:spPr bwMode="auto">
          <a:xfrm>
            <a:off x="638923" y="3438677"/>
            <a:ext cx="4976389" cy="6529368"/>
          </a:xfrm>
          <a:noFill/>
        </p:spPr>
        <p:txBody>
          <a:bodyPr wrap="square" numCol="1" anchor="t" anchorCtr="0" compatLnSpc="1">
            <a:prstTxWarp prst="textNoShape">
              <a:avLst/>
            </a:prstTxWarp>
          </a:bodyPr>
          <a:lstStyle/>
          <a:p>
            <a:pPr eaLnBrk="1" hangingPunct="1">
              <a:spcBef>
                <a:spcPct val="0"/>
              </a:spcBef>
            </a:pPr>
            <a:r>
              <a:rPr lang="en-US" altLang="ja-JP" sz="1100" dirty="0">
                <a:latin typeface="Arial" pitchFamily="34" charset="0"/>
                <a:cs typeface="Arial" pitchFamily="34" charset="0"/>
              </a:rPr>
              <a:t>Once children know how to read Set 2 sounds, they start to learn Set 3 sounds.</a:t>
            </a:r>
          </a:p>
          <a:p>
            <a:pPr eaLnBrk="1" hangingPunct="1">
              <a:spcBef>
                <a:spcPct val="0"/>
              </a:spcBef>
            </a:pPr>
            <a:r>
              <a:rPr lang="en-US" altLang="ja-JP" sz="1100" dirty="0">
                <a:latin typeface="Arial" pitchFamily="34" charset="0"/>
                <a:cs typeface="Arial" pitchFamily="34" charset="0"/>
              </a:rPr>
              <a:t>These are shaded in the chart.</a:t>
            </a:r>
          </a:p>
          <a:p>
            <a:pPr eaLnBrk="1" hangingPunct="1">
              <a:spcBef>
                <a:spcPct val="0"/>
              </a:spcBef>
            </a:pPr>
            <a:r>
              <a:rPr lang="en-US" altLang="ja-JP" sz="1100" dirty="0">
                <a:latin typeface="Arial" pitchFamily="34" charset="0"/>
                <a:cs typeface="Arial" pitchFamily="34" charset="0"/>
              </a:rPr>
              <a:t>They are alternative graphemes (spelling of a sound) for the Set 1 and Set 2 sounds the children already know.</a:t>
            </a:r>
          </a:p>
          <a:p>
            <a:pPr eaLnBrk="1" hangingPunct="1">
              <a:spcBef>
                <a:spcPct val="0"/>
              </a:spcBef>
            </a:pPr>
            <a:r>
              <a:rPr lang="en-US" altLang="ja-JP" sz="1100" i="1" dirty="0">
                <a:latin typeface="Arial" pitchFamily="34" charset="0"/>
                <a:cs typeface="Arial" pitchFamily="34" charset="0"/>
              </a:rPr>
              <a:t>Point to the chart to show. </a:t>
            </a:r>
            <a:r>
              <a:rPr lang="en-US" altLang="ja-JP" sz="1100" dirty="0">
                <a:latin typeface="Arial" pitchFamily="34" charset="0"/>
                <a:cs typeface="Arial" pitchFamily="34" charset="0"/>
              </a:rPr>
              <a:t>For example, they know ‘ay’ and now learn a-e and </a:t>
            </a:r>
            <a:r>
              <a:rPr lang="en-US" altLang="ja-JP" sz="1100" dirty="0" err="1">
                <a:latin typeface="Arial" pitchFamily="34" charset="0"/>
                <a:cs typeface="Arial" pitchFamily="34" charset="0"/>
              </a:rPr>
              <a:t>ai</a:t>
            </a:r>
            <a:r>
              <a:rPr lang="en-US" altLang="ja-JP" sz="1100" dirty="0">
                <a:latin typeface="Arial" pitchFamily="34" charset="0"/>
                <a:cs typeface="Arial" pitchFamily="34" charset="0"/>
              </a:rPr>
              <a:t> as other spellings for the same sound.</a:t>
            </a:r>
          </a:p>
        </p:txBody>
      </p:sp>
    </p:spTree>
    <p:extLst>
      <p:ext uri="{BB962C8B-B14F-4D97-AF65-F5344CB8AC3E}">
        <p14:creationId xmlns:p14="http://schemas.microsoft.com/office/powerpoint/2010/main" val="28229678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We give children a hook to learn the sounds by using pictures in the same shape as the letter.</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‘s’ looks like a snake.</a:t>
            </a:r>
          </a:p>
          <a:p>
            <a:r>
              <a:rPr lang="en-US" sz="1200" kern="1200" dirty="0">
                <a:solidFill>
                  <a:schemeClr val="tx1"/>
                </a:solidFill>
                <a:effectLst/>
                <a:latin typeface="+mn-lt"/>
                <a:ea typeface="+mn-ea"/>
                <a:cs typeface="+mn-cs"/>
              </a:rPr>
              <a:t>‘d’ looks like a dinosaur.</a:t>
            </a:r>
          </a:p>
          <a:p>
            <a:pPr lvl="0"/>
            <a:r>
              <a:rPr lang="en-US" sz="1200" kern="1200" dirty="0">
                <a:solidFill>
                  <a:schemeClr val="tx1"/>
                </a:solidFill>
                <a:effectLst/>
                <a:latin typeface="+mn-lt"/>
                <a:ea typeface="+mn-ea"/>
                <a:cs typeface="+mn-cs"/>
              </a:rPr>
              <a:t>‘m’ looks like a mountain.</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‘a’ looks like an apple.</a:t>
            </a:r>
            <a:br>
              <a:rPr lang="en-US" sz="1200" kern="1200" dirty="0">
                <a:solidFill>
                  <a:schemeClr val="tx1"/>
                </a:solidFill>
                <a:effectLst/>
                <a:latin typeface="+mn-lt"/>
                <a:ea typeface="+mn-ea"/>
                <a:cs typeface="+mn-cs"/>
              </a:rPr>
            </a:b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We teach the children to name the mnemonic pictures before they learn the sound.</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means that children learn to read and write the sounds really easily.</a:t>
            </a:r>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pPr>
              <a:defRPr/>
            </a:pPr>
            <a:fld id="{81A61AF0-59CC-4D82-B182-5DFC7F9ACF1F}" type="slidenum">
              <a:rPr lang="en-GB" smtClean="0"/>
              <a:pPr>
                <a:defRPr/>
              </a:pPr>
              <a:t>16</a:t>
            </a:fld>
            <a:endParaRPr lang="en-GB"/>
          </a:p>
        </p:txBody>
      </p:sp>
    </p:spTree>
    <p:extLst>
      <p:ext uri="{BB962C8B-B14F-4D97-AF65-F5344CB8AC3E}">
        <p14:creationId xmlns:p14="http://schemas.microsoft.com/office/powerpoint/2010/main" val="10384071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We use picture phrases to help children remember the Set 2 and Set 3 sounds.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For example, ay, may I play? aw, yawn at dawn</a:t>
            </a:r>
            <a:endParaRPr lang="en-GB" dirty="0">
              <a:effectLst/>
            </a:endParaRPr>
          </a:p>
          <a:p>
            <a:endParaRPr lang="en-US" dirty="0"/>
          </a:p>
        </p:txBody>
      </p:sp>
      <p:sp>
        <p:nvSpPr>
          <p:cNvPr id="4" name="Slide Number Placeholder 3"/>
          <p:cNvSpPr>
            <a:spLocks noGrp="1"/>
          </p:cNvSpPr>
          <p:nvPr>
            <p:ph type="sldNum" sz="quarter" idx="5"/>
          </p:nvPr>
        </p:nvSpPr>
        <p:spPr/>
        <p:txBody>
          <a:bodyPr/>
          <a:lstStyle/>
          <a:p>
            <a:fld id="{AC167F53-BA33-7E40-958D-01A6607E9B7A}" type="slidenum">
              <a:rPr lang="en-US" smtClean="0"/>
              <a:t>17</a:t>
            </a:fld>
            <a:endParaRPr lang="en-US"/>
          </a:p>
        </p:txBody>
      </p:sp>
    </p:spTree>
    <p:extLst>
      <p:ext uri="{BB962C8B-B14F-4D97-AF65-F5344CB8AC3E}">
        <p14:creationId xmlns:p14="http://schemas.microsoft.com/office/powerpoint/2010/main" val="26437030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Children use the picture mnemonic to learn to form letters correctly at the same time they learn to read each sound. </a:t>
            </a:r>
          </a:p>
          <a:p>
            <a:r>
              <a:rPr lang="en-US" dirty="0"/>
              <a:t>Each sound has a handwriting phrase e.g. down Maisie, and over the mountains.</a:t>
            </a:r>
          </a:p>
          <a:p>
            <a:endParaRPr lang="en-US" dirty="0"/>
          </a:p>
          <a:p>
            <a:r>
              <a:rPr lang="en-US" dirty="0"/>
              <a:t>Use these handwriting phrases when </a:t>
            </a:r>
            <a:r>
              <a:rPr lang="en-US" dirty="0" err="1"/>
              <a:t>practising</a:t>
            </a:r>
            <a:r>
              <a:rPr lang="en-US" dirty="0"/>
              <a:t> writing at home with your child.</a:t>
            </a:r>
          </a:p>
          <a:p>
            <a:r>
              <a:rPr lang="en-US" dirty="0"/>
              <a:t>Avoid using these to read the sound.</a:t>
            </a:r>
          </a:p>
          <a:p>
            <a:endParaRPr lang="en-US" dirty="0"/>
          </a:p>
          <a:p>
            <a:r>
              <a:rPr lang="en-US" dirty="0"/>
              <a:t>I will give you a handout of these handwriting phrases when you leave today.</a:t>
            </a:r>
          </a:p>
        </p:txBody>
      </p:sp>
      <p:sp>
        <p:nvSpPr>
          <p:cNvPr id="4" name="Slide Number Placeholder 3"/>
          <p:cNvSpPr>
            <a:spLocks noGrp="1"/>
          </p:cNvSpPr>
          <p:nvPr>
            <p:ph type="sldNum" sz="quarter" idx="5"/>
          </p:nvPr>
        </p:nvSpPr>
        <p:spPr/>
        <p:txBody>
          <a:bodyPr/>
          <a:lstStyle/>
          <a:p>
            <a:fld id="{AC167F53-BA33-7E40-958D-01A6607E9B7A}" type="slidenum">
              <a:rPr lang="en-US" smtClean="0"/>
              <a:t>18</a:t>
            </a:fld>
            <a:endParaRPr lang="en-US"/>
          </a:p>
        </p:txBody>
      </p:sp>
    </p:spTree>
    <p:extLst>
      <p:ext uri="{BB962C8B-B14F-4D97-AF65-F5344CB8AC3E}">
        <p14:creationId xmlns:p14="http://schemas.microsoft.com/office/powerpoint/2010/main" val="18531756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Show how to use ‘My Set 1 Speed Sounds Book 1’ or cards if you send these home.</a:t>
            </a:r>
            <a:endParaRPr lang="en-US" dirty="0"/>
          </a:p>
          <a:p>
            <a:r>
              <a:rPr lang="en-US" sz="1200" kern="1200" dirty="0">
                <a:solidFill>
                  <a:schemeClr val="tx1"/>
                </a:solidFill>
                <a:effectLst/>
                <a:latin typeface="+mn-lt"/>
                <a:ea typeface="+mn-ea"/>
                <a:cs typeface="+mn-cs"/>
              </a:rPr>
              <a:t>You can purchase Set 1 flashcards or My Reading and Writing Kit ages 3-5 early sounds and blending to support your child with Set 1 sounds at home.</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AC167F53-BA33-7E40-958D-01A6607E9B7A}" type="slidenum">
              <a:rPr lang="en-US" smtClean="0"/>
              <a:t>19</a:t>
            </a:fld>
            <a:endParaRPr lang="en-US"/>
          </a:p>
        </p:txBody>
      </p:sp>
    </p:spTree>
    <p:extLst>
      <p:ext uri="{BB962C8B-B14F-4D97-AF65-F5344CB8AC3E}">
        <p14:creationId xmlns:p14="http://schemas.microsoft.com/office/powerpoint/2010/main" val="9478530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0" baseline="0" dirty="0"/>
              <a:t>Today I want to help you understand how your child is learning to read words in </a:t>
            </a:r>
            <a:r>
              <a:rPr lang="en-US" i="1" baseline="0" dirty="0"/>
              <a:t>Read Write Inc. </a:t>
            </a:r>
            <a:r>
              <a:rPr lang="en-US" i="0" baseline="0" dirty="0"/>
              <a:t>Phonics by blending sounds together:</a:t>
            </a:r>
          </a:p>
          <a:p>
            <a:pPr marL="0" marR="0" lvl="0" indent="0" algn="l" defTabSz="457200" rtl="0" eaLnBrk="1" fontAlgn="auto" latinLnBrk="0" hangingPunct="1">
              <a:lnSpc>
                <a:spcPct val="100000"/>
              </a:lnSpc>
              <a:spcBef>
                <a:spcPts val="0"/>
              </a:spcBef>
              <a:spcAft>
                <a:spcPts val="0"/>
              </a:spcAft>
              <a:buClrTx/>
              <a:buSzPct val="25000"/>
              <a:buFontTx/>
              <a:buNone/>
              <a:tabLst/>
              <a:defRPr/>
            </a:pPr>
            <a:endParaRPr lang="en-US" sz="1200" b="0" i="0" u="none" strike="noStrike" cap="none" dirty="0">
              <a:solidFill>
                <a:schemeClr val="dk1"/>
              </a:solidFill>
              <a:latin typeface="+mn-lt"/>
              <a:ea typeface="Calibri"/>
              <a:cs typeface="Calibri"/>
              <a:sym typeface="Calibri"/>
            </a:endParaRPr>
          </a:p>
          <a:p>
            <a:pPr marL="0" marR="0" lvl="0" indent="0" algn="l" defTabSz="457200" rtl="0" eaLnBrk="1" fontAlgn="auto" latinLnBrk="0" hangingPunct="1">
              <a:lnSpc>
                <a:spcPct val="100000"/>
              </a:lnSpc>
              <a:spcBef>
                <a:spcPts val="0"/>
              </a:spcBef>
              <a:spcAft>
                <a:spcPts val="0"/>
              </a:spcAft>
              <a:buClrTx/>
              <a:buSzPct val="25000"/>
              <a:buFontTx/>
              <a:buNone/>
              <a:tabLst/>
              <a:defRPr/>
            </a:pPr>
            <a:r>
              <a:rPr lang="en-US" sz="1200" b="0" i="0" u="none" strike="noStrike" cap="none" dirty="0">
                <a:solidFill>
                  <a:schemeClr val="dk1"/>
                </a:solidFill>
                <a:latin typeface="+mn-lt"/>
                <a:ea typeface="Calibri"/>
                <a:cs typeface="Calibri"/>
                <a:sym typeface="Calibri"/>
              </a:rPr>
              <a:t>Alongside teaching children sounds, we teach them </a:t>
            </a:r>
            <a:r>
              <a:rPr lang="en-US" dirty="0"/>
              <a:t>to blend sounds to read words e.g. s-a-t, sat.</a:t>
            </a:r>
            <a:r>
              <a:rPr lang="en-US" i="0" baseline="0" dirty="0"/>
              <a:t> </a:t>
            </a:r>
          </a:p>
          <a:p>
            <a:pPr marL="0" marR="0" lvl="0" indent="0" algn="l" defTabSz="457200" rtl="0" eaLnBrk="1" fontAlgn="auto" latinLnBrk="0" hangingPunct="1">
              <a:lnSpc>
                <a:spcPct val="100000"/>
              </a:lnSpc>
              <a:spcBef>
                <a:spcPts val="0"/>
              </a:spcBef>
              <a:spcAft>
                <a:spcPts val="0"/>
              </a:spcAft>
              <a:buClrTx/>
              <a:buSzPct val="25000"/>
              <a:buFontTx/>
              <a:buNone/>
              <a:tabLst/>
              <a:defRPr/>
            </a:pPr>
            <a:endParaRPr lang="en-US" dirty="0"/>
          </a:p>
          <a:p>
            <a:pPr marL="0" marR="0" lvl="0" indent="0" algn="l" rtl="0">
              <a:spcBef>
                <a:spcPts val="0"/>
              </a:spcBef>
              <a:buSzPct val="25000"/>
              <a:buNone/>
            </a:pPr>
            <a:r>
              <a:rPr lang="en-US" dirty="0"/>
              <a:t>We use Fred Talk to help children read.</a:t>
            </a:r>
            <a:endParaRPr lang="en-US" sz="1200" b="0" i="0" u="none" strike="noStrike" cap="none" dirty="0">
              <a:solidFill>
                <a:schemeClr val="dk1"/>
              </a:solidFill>
              <a:latin typeface="+mn-lt"/>
              <a:ea typeface="Calibri"/>
              <a:cs typeface="Calibri"/>
              <a:sym typeface="Calibri"/>
            </a:endParaRPr>
          </a:p>
          <a:p>
            <a:pPr marL="0" marR="0" lvl="0" indent="0" algn="l" rtl="0">
              <a:spcBef>
                <a:spcPts val="0"/>
              </a:spcBef>
              <a:buSzPct val="25000"/>
              <a:buNone/>
            </a:pPr>
            <a:endParaRPr lang="en-US" dirty="0"/>
          </a:p>
          <a:p>
            <a:endParaRPr lang="en-US" baseline="0" dirty="0"/>
          </a:p>
        </p:txBody>
      </p:sp>
      <p:sp>
        <p:nvSpPr>
          <p:cNvPr id="4" name="Slide Number Placeholder 3"/>
          <p:cNvSpPr>
            <a:spLocks noGrp="1"/>
          </p:cNvSpPr>
          <p:nvPr>
            <p:ph type="sldNum" sz="quarter" idx="10"/>
          </p:nvPr>
        </p:nvSpPr>
        <p:spPr/>
        <p:txBody>
          <a:bodyPr/>
          <a:lstStyle/>
          <a:p>
            <a:fld id="{492E07CC-6AAD-1047-BB31-41E7C9B8EA12}" type="slidenum">
              <a:rPr lang="en-US" smtClean="0"/>
              <a:t>20</a:t>
            </a:fld>
            <a:endParaRPr lang="en-US"/>
          </a:p>
        </p:txBody>
      </p:sp>
    </p:spTree>
    <p:extLst>
      <p:ext uri="{BB962C8B-B14F-4D97-AF65-F5344CB8AC3E}">
        <p14:creationId xmlns:p14="http://schemas.microsoft.com/office/powerpoint/2010/main" val="39758971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teach children to read words using Fred Talk to blend together the sounds they know e.g. m-a-t, mat.</a:t>
            </a:r>
          </a:p>
          <a:p>
            <a:r>
              <a:rPr lang="en-US" dirty="0"/>
              <a:t>We say ‘Fred Talk, read the word’.</a:t>
            </a:r>
          </a:p>
        </p:txBody>
      </p:sp>
      <p:sp>
        <p:nvSpPr>
          <p:cNvPr id="4" name="Slide Number Placeholder 3"/>
          <p:cNvSpPr>
            <a:spLocks noGrp="1"/>
          </p:cNvSpPr>
          <p:nvPr>
            <p:ph type="sldNum" sz="quarter" idx="5"/>
          </p:nvPr>
        </p:nvSpPr>
        <p:spPr/>
        <p:txBody>
          <a:bodyPr/>
          <a:lstStyle/>
          <a:p>
            <a:fld id="{AC167F53-BA33-7E40-958D-01A6607E9B7A}" type="slidenum">
              <a:rPr lang="en-US" smtClean="0"/>
              <a:t>21</a:t>
            </a:fld>
            <a:endParaRPr lang="en-US"/>
          </a:p>
        </p:txBody>
      </p:sp>
    </p:spTree>
    <p:extLst>
      <p:ext uri="{BB962C8B-B14F-4D97-AF65-F5344CB8AC3E}">
        <p14:creationId xmlns:p14="http://schemas.microsoft.com/office/powerpoint/2010/main" val="33995856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Then children </a:t>
            </a:r>
            <a:r>
              <a:rPr lang="en-US" dirty="0" err="1"/>
              <a:t>practise</a:t>
            </a:r>
            <a:r>
              <a:rPr lang="en-US" dirty="0"/>
              <a:t> reading these sounds in words using the routine ‘Special Friends’, ‘Fred Talk’, read the word’.</a:t>
            </a:r>
          </a:p>
          <a:p>
            <a:endParaRPr lang="en-US" dirty="0"/>
          </a:p>
          <a:p>
            <a:r>
              <a:rPr lang="en-US" dirty="0"/>
              <a:t>They spot the ‘Special Friends’ first, then Fred Talk to read the word.</a:t>
            </a:r>
          </a:p>
          <a:p>
            <a:endParaRPr lang="en-US" dirty="0"/>
          </a:p>
          <a:p>
            <a:r>
              <a:rPr lang="en-US" dirty="0"/>
              <a:t>For example, ‘ay’, s-p-r-ay, spray.</a:t>
            </a:r>
          </a:p>
          <a:p>
            <a:endParaRPr lang="en-US" dirty="0"/>
          </a:p>
          <a:p>
            <a:endParaRPr lang="en-US" dirty="0"/>
          </a:p>
        </p:txBody>
      </p:sp>
      <p:sp>
        <p:nvSpPr>
          <p:cNvPr id="4" name="Slide Number Placeholder 3"/>
          <p:cNvSpPr>
            <a:spLocks noGrp="1"/>
          </p:cNvSpPr>
          <p:nvPr>
            <p:ph type="sldNum" sz="quarter" idx="5"/>
          </p:nvPr>
        </p:nvSpPr>
        <p:spPr/>
        <p:txBody>
          <a:bodyPr/>
          <a:lstStyle/>
          <a:p>
            <a:fld id="{AC167F53-BA33-7E40-958D-01A6607E9B7A}" type="slidenum">
              <a:rPr lang="en-US" smtClean="0"/>
              <a:t>22</a:t>
            </a:fld>
            <a:endParaRPr lang="en-US"/>
          </a:p>
        </p:txBody>
      </p:sp>
    </p:spTree>
    <p:extLst>
      <p:ext uri="{BB962C8B-B14F-4D97-AF65-F5344CB8AC3E}">
        <p14:creationId xmlns:p14="http://schemas.microsoft.com/office/powerpoint/2010/main" val="9979065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Fred Talk follows a consistent routine:</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Say the word </a:t>
            </a:r>
            <a:r>
              <a:rPr lang="en-US" sz="1200" kern="1200" dirty="0">
                <a:solidFill>
                  <a:schemeClr val="tx1"/>
                </a:solidFill>
                <a:effectLst/>
                <a:latin typeface="+mn-lt"/>
                <a:ea typeface="+mn-ea"/>
                <a:cs typeface="+mn-cs"/>
              </a:rPr>
              <a:t>in sounds as Fred e.g. c-a-t. Ask children to repeat. Pause to allow children to ‘jump-in’ with the whole word.</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Say the word in sounds followed by the whole word e.g. c-a-t, cat. Ask children to repeat.</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US" i="1" dirty="0"/>
          </a:p>
          <a:p>
            <a:pPr marL="0" marR="0" lvl="0" indent="0" algn="l" defTabSz="457200" rtl="0" eaLnBrk="1" fontAlgn="auto" latinLnBrk="0" hangingPunct="1">
              <a:lnSpc>
                <a:spcPct val="100000"/>
              </a:lnSpc>
              <a:spcBef>
                <a:spcPts val="0"/>
              </a:spcBef>
              <a:spcAft>
                <a:spcPts val="0"/>
              </a:spcAft>
              <a:buClrTx/>
              <a:buSzTx/>
              <a:buFontTx/>
              <a:buNone/>
              <a:tabLst/>
              <a:defRPr/>
            </a:pPr>
            <a:endParaRPr lang="en-US" i="1" dirty="0"/>
          </a:p>
          <a:p>
            <a:endParaRPr lang="en-US" dirty="0"/>
          </a:p>
        </p:txBody>
      </p:sp>
      <p:sp>
        <p:nvSpPr>
          <p:cNvPr id="4" name="Slide Number Placeholder 3"/>
          <p:cNvSpPr>
            <a:spLocks noGrp="1"/>
          </p:cNvSpPr>
          <p:nvPr>
            <p:ph type="sldNum" sz="quarter" idx="5"/>
          </p:nvPr>
        </p:nvSpPr>
        <p:spPr/>
        <p:txBody>
          <a:bodyPr/>
          <a:lstStyle/>
          <a:p>
            <a:fld id="{AC167F53-BA33-7E40-958D-01A6607E9B7A}" type="slidenum">
              <a:rPr lang="en-US" smtClean="0"/>
              <a:t>23</a:t>
            </a:fld>
            <a:endParaRPr lang="en-US"/>
          </a:p>
        </p:txBody>
      </p:sp>
    </p:spTree>
    <p:extLst>
      <p:ext uri="{BB962C8B-B14F-4D97-AF65-F5344CB8AC3E}">
        <p14:creationId xmlns:p14="http://schemas.microsoft.com/office/powerpoint/2010/main" val="4398344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Try to use Fred Talk throughout the day at home to help your child </a:t>
            </a:r>
            <a:r>
              <a:rPr lang="en-US" sz="1200" kern="1200" dirty="0" err="1">
                <a:solidFill>
                  <a:schemeClr val="tx1"/>
                </a:solidFill>
                <a:effectLst/>
                <a:latin typeface="+mn-lt"/>
                <a:ea typeface="+mn-ea"/>
                <a:cs typeface="+mn-cs"/>
              </a:rPr>
              <a:t>practise</a:t>
            </a:r>
            <a:r>
              <a:rPr lang="en-US" sz="1200" kern="1200" dirty="0">
                <a:solidFill>
                  <a:schemeClr val="tx1"/>
                </a:solidFill>
                <a:effectLst/>
                <a:latin typeface="+mn-lt"/>
                <a:ea typeface="+mn-ea"/>
                <a:cs typeface="+mn-cs"/>
              </a:rPr>
              <a:t> blending sounds together. </a:t>
            </a: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Fred Talk words at the end of the sentence and </a:t>
            </a:r>
            <a:r>
              <a:rPr lang="en-US" sz="1200" kern="1200" dirty="0">
                <a:solidFill>
                  <a:schemeClr val="tx1"/>
                </a:solidFill>
                <a:effectLst/>
                <a:latin typeface="+mn-lt"/>
                <a:ea typeface="+mn-ea"/>
                <a:cs typeface="+mn-cs"/>
              </a:rPr>
              <a:t>keep the words short and simple.</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With the person next to you, have a practise of the three sentences on the screen.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Remember to Fred Talk the last word of the sentence.</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You can also play Fred Games with your child at home. I will show you one of these in action in a moment,</a:t>
            </a:r>
          </a:p>
          <a:p>
            <a:endParaRPr lang="en-US" dirty="0"/>
          </a:p>
        </p:txBody>
      </p:sp>
      <p:sp>
        <p:nvSpPr>
          <p:cNvPr id="4" name="Slide Number Placeholder 3"/>
          <p:cNvSpPr>
            <a:spLocks noGrp="1"/>
          </p:cNvSpPr>
          <p:nvPr>
            <p:ph type="sldNum" sz="quarter" idx="5"/>
          </p:nvPr>
        </p:nvSpPr>
        <p:spPr/>
        <p:txBody>
          <a:bodyPr/>
          <a:lstStyle/>
          <a:p>
            <a:pPr>
              <a:defRPr/>
            </a:pPr>
            <a:fld id="{81A61AF0-59CC-4D82-B182-5DFC7F9ACF1F}" type="slidenum">
              <a:rPr lang="en-GB" smtClean="0"/>
              <a:pPr>
                <a:defRPr/>
              </a:pPr>
              <a:t>24</a:t>
            </a:fld>
            <a:endParaRPr lang="en-GB"/>
          </a:p>
        </p:txBody>
      </p:sp>
    </p:spTree>
    <p:extLst>
      <p:ext uri="{BB962C8B-B14F-4D97-AF65-F5344CB8AC3E}">
        <p14:creationId xmlns:p14="http://schemas.microsoft.com/office/powerpoint/2010/main" val="40499771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a:solidFill>
                  <a:srgbClr val="FF0000"/>
                </a:solidFill>
              </a:rPr>
              <a:t>In the words of </a:t>
            </a:r>
            <a:r>
              <a:rPr lang="en-US" dirty="0" err="1">
                <a:solidFill>
                  <a:srgbClr val="FF0000"/>
                </a:solidFill>
              </a:rPr>
              <a:t>Dr</a:t>
            </a:r>
            <a:r>
              <a:rPr lang="en-US" dirty="0">
                <a:solidFill>
                  <a:srgbClr val="FF0000"/>
                </a:solidFill>
              </a:rPr>
              <a:t> Seuss…</a:t>
            </a:r>
            <a:r>
              <a:rPr lang="en-US" i="1" dirty="0">
                <a:solidFill>
                  <a:srgbClr val="FF0000"/>
                </a:solidFill>
              </a:rPr>
              <a:t>read quote.</a:t>
            </a:r>
          </a:p>
          <a:p>
            <a:pPr eaLnBrk="1" hangingPunct="1"/>
            <a:endParaRPr lang="en-US" i="1" dirty="0">
              <a:solidFill>
                <a:srgbClr val="FF0000"/>
              </a:solidFill>
            </a:endParaRPr>
          </a:p>
          <a:p>
            <a:pPr eaLnBrk="1" hangingPunct="1"/>
            <a:r>
              <a:rPr lang="en-US" i="0" dirty="0">
                <a:solidFill>
                  <a:srgbClr val="FF0000"/>
                </a:solidFill>
              </a:rPr>
              <a:t>Good readers do well in school – and in life.</a:t>
            </a:r>
          </a:p>
          <a:p>
            <a:pPr eaLnBrk="1" hangingPunct="1"/>
            <a:r>
              <a:rPr lang="en-US" i="0" dirty="0">
                <a:solidFill>
                  <a:srgbClr val="FF0000"/>
                </a:solidFill>
              </a:rPr>
              <a:t>By listening to your child read, you are making sure they have the opportunity to </a:t>
            </a:r>
            <a:r>
              <a:rPr lang="en-US" i="0" dirty="0" err="1">
                <a:solidFill>
                  <a:srgbClr val="FF0000"/>
                </a:solidFill>
              </a:rPr>
              <a:t>practise</a:t>
            </a:r>
            <a:r>
              <a:rPr lang="en-US" i="0" dirty="0">
                <a:solidFill>
                  <a:srgbClr val="FF0000"/>
                </a:solidFill>
              </a:rPr>
              <a:t> and become a good reader quickly.</a:t>
            </a:r>
          </a:p>
          <a:p>
            <a:pPr eaLnBrk="1" hangingPunct="1"/>
            <a:endParaRPr lang="en-US" i="0" dirty="0">
              <a:solidFill>
                <a:srgbClr val="FF0000"/>
              </a:solidFill>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Remember that all parents have the power to change outcomes for their children.</a:t>
            </a:r>
            <a:endParaRPr lang="en-US" dirty="0">
              <a:solidFill>
                <a:srgbClr val="FF0000"/>
              </a:solidFill>
            </a:endParaRPr>
          </a:p>
        </p:txBody>
      </p:sp>
      <p:sp>
        <p:nvSpPr>
          <p:cNvPr id="4" name="Slide Number Placeholder 3"/>
          <p:cNvSpPr>
            <a:spLocks noGrp="1"/>
          </p:cNvSpPr>
          <p:nvPr>
            <p:ph type="sldNum" sz="quarter" idx="10"/>
          </p:nvPr>
        </p:nvSpPr>
        <p:spPr/>
        <p:txBody>
          <a:bodyPr/>
          <a:lstStyle/>
          <a:p>
            <a:fld id="{434AEA0D-15AF-3040-A3B5-D7F153320F94}" type="slidenum">
              <a:rPr lang="en-US" smtClean="0"/>
              <a:t>25</a:t>
            </a:fld>
            <a:endParaRPr lang="en-US"/>
          </a:p>
        </p:txBody>
      </p:sp>
    </p:spTree>
    <p:extLst>
      <p:ext uri="{BB962C8B-B14F-4D97-AF65-F5344CB8AC3E}">
        <p14:creationId xmlns:p14="http://schemas.microsoft.com/office/powerpoint/2010/main" val="36987154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Approximately 20 minutes is needed for this session.</a:t>
            </a:r>
          </a:p>
          <a:p>
            <a:endParaRPr lang="en-US" dirty="0"/>
          </a:p>
          <a:p>
            <a:r>
              <a:rPr lang="en-US" dirty="0"/>
              <a:t>Notes</a:t>
            </a:r>
            <a:r>
              <a:rPr lang="en-US" baseline="0" dirty="0"/>
              <a:t> are provided to help you lead the presentation.</a:t>
            </a:r>
          </a:p>
          <a:p>
            <a:r>
              <a:rPr lang="en-US" baseline="0" dirty="0"/>
              <a:t>Notes in italics are for your attention only.</a:t>
            </a:r>
          </a:p>
          <a:p>
            <a:endParaRPr lang="en-US" baseline="0"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i="1" baseline="0" dirty="0"/>
              <a:t>Provide copies of ‘Reading at Home Booklet 1 or 2’ from Oxford Owl.</a:t>
            </a:r>
          </a:p>
          <a:p>
            <a:pPr marL="0" marR="0" lvl="0" indent="0" algn="l" defTabSz="457200" rtl="0" eaLnBrk="1" fontAlgn="auto" latinLnBrk="0" hangingPunct="1">
              <a:lnSpc>
                <a:spcPct val="100000"/>
              </a:lnSpc>
              <a:spcBef>
                <a:spcPts val="0"/>
              </a:spcBef>
              <a:spcAft>
                <a:spcPts val="0"/>
              </a:spcAft>
              <a:buClrTx/>
              <a:buSzTx/>
              <a:buFontTx/>
              <a:buNone/>
              <a:tabLst/>
              <a:defRPr/>
            </a:pPr>
            <a:r>
              <a:rPr lang="en-US" i="1" baseline="0" dirty="0"/>
              <a:t>Booklet 1 is sound groups and Ditty/ Red Groups and Booklet 2 for Green – Grey Storybooks.</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baseline="0" dirty="0"/>
          </a:p>
          <a:p>
            <a:endParaRPr lang="en-GB" sz="12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Children will make the best possible progress if they read as often as possible.</a:t>
            </a:r>
            <a:endParaRPr lang="en-US" baseline="0" dirty="0"/>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Today we are going to discuss how to listen to your child read their Read Write Inc. Phonics decodable storybook when they bring it home.</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baseline="0" dirty="0"/>
          </a:p>
          <a:p>
            <a:pPr marL="0" marR="0" lvl="0" indent="0" algn="l" defTabSz="457200" rtl="0" eaLnBrk="1" fontAlgn="auto" latinLnBrk="0" hangingPunct="1">
              <a:lnSpc>
                <a:spcPct val="100000"/>
              </a:lnSpc>
              <a:spcBef>
                <a:spcPts val="0"/>
              </a:spcBef>
              <a:spcAft>
                <a:spcPts val="0"/>
              </a:spcAft>
              <a:buClrTx/>
              <a:buSzTx/>
              <a:buFontTx/>
              <a:buNone/>
              <a:tabLst/>
              <a:defRPr/>
            </a:pPr>
            <a:endParaRPr lang="en-US" baseline="0" dirty="0"/>
          </a:p>
          <a:p>
            <a:endParaRPr lang="en-US" dirty="0"/>
          </a:p>
          <a:p>
            <a:endParaRPr lang="en-US" dirty="0"/>
          </a:p>
        </p:txBody>
      </p:sp>
      <p:sp>
        <p:nvSpPr>
          <p:cNvPr id="4" name="Slide Number Placeholder 3"/>
          <p:cNvSpPr>
            <a:spLocks noGrp="1"/>
          </p:cNvSpPr>
          <p:nvPr>
            <p:ph type="sldNum" sz="quarter" idx="10"/>
          </p:nvPr>
        </p:nvSpPr>
        <p:spPr/>
        <p:txBody>
          <a:bodyPr/>
          <a:lstStyle/>
          <a:p>
            <a:fld id="{AC167F53-BA33-7E40-958D-01A6607E9B7A}" type="slidenum">
              <a:rPr lang="en-US" smtClean="0"/>
              <a:t>27</a:t>
            </a:fld>
            <a:endParaRPr lang="en-US"/>
          </a:p>
        </p:txBody>
      </p:sp>
    </p:spTree>
    <p:extLst>
      <p:ext uri="{BB962C8B-B14F-4D97-AF65-F5344CB8AC3E}">
        <p14:creationId xmlns:p14="http://schemas.microsoft.com/office/powerpoint/2010/main" val="9721878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Garamond" pitchFamily="18" charset="0"/>
                <a:cs typeface="Arial" pitchFamily="34" charset="0"/>
              </a:defRPr>
            </a:lvl1pPr>
            <a:lvl2pPr marL="742950" indent="-285750" eaLnBrk="0" hangingPunct="0">
              <a:defRPr sz="2400">
                <a:solidFill>
                  <a:schemeClr val="tx1"/>
                </a:solidFill>
                <a:latin typeface="Garamond" pitchFamily="18" charset="0"/>
                <a:cs typeface="Arial" pitchFamily="34" charset="0"/>
              </a:defRPr>
            </a:lvl2pPr>
            <a:lvl3pPr marL="1143000" indent="-228600" eaLnBrk="0" hangingPunct="0">
              <a:defRPr sz="2400">
                <a:solidFill>
                  <a:schemeClr val="tx1"/>
                </a:solidFill>
                <a:latin typeface="Garamond" pitchFamily="18" charset="0"/>
                <a:cs typeface="Arial" pitchFamily="34" charset="0"/>
              </a:defRPr>
            </a:lvl3pPr>
            <a:lvl4pPr marL="1600200" indent="-228600" eaLnBrk="0" hangingPunct="0">
              <a:defRPr sz="2400">
                <a:solidFill>
                  <a:schemeClr val="tx1"/>
                </a:solidFill>
                <a:latin typeface="Garamond" pitchFamily="18" charset="0"/>
                <a:cs typeface="Arial" pitchFamily="34" charset="0"/>
              </a:defRPr>
            </a:lvl4pPr>
            <a:lvl5pPr marL="2057400" indent="-228600" eaLnBrk="0" hangingPunct="0">
              <a:defRPr sz="2400">
                <a:solidFill>
                  <a:schemeClr val="tx1"/>
                </a:solidFill>
                <a:latin typeface="Garamond" pitchFamily="18" charset="0"/>
                <a:cs typeface="Arial" pitchFamily="34" charset="0"/>
              </a:defRPr>
            </a:lvl5pPr>
            <a:lvl6pPr marL="2514600" indent="-228600" eaLnBrk="0" fontAlgn="base" hangingPunct="0">
              <a:spcBef>
                <a:spcPct val="0"/>
              </a:spcBef>
              <a:spcAft>
                <a:spcPct val="0"/>
              </a:spcAft>
              <a:defRPr sz="2400">
                <a:solidFill>
                  <a:schemeClr val="tx1"/>
                </a:solidFill>
                <a:latin typeface="Garamond" pitchFamily="18" charset="0"/>
                <a:cs typeface="Arial" pitchFamily="34" charset="0"/>
              </a:defRPr>
            </a:lvl6pPr>
            <a:lvl7pPr marL="2971800" indent="-228600" eaLnBrk="0" fontAlgn="base" hangingPunct="0">
              <a:spcBef>
                <a:spcPct val="0"/>
              </a:spcBef>
              <a:spcAft>
                <a:spcPct val="0"/>
              </a:spcAft>
              <a:defRPr sz="2400">
                <a:solidFill>
                  <a:schemeClr val="tx1"/>
                </a:solidFill>
                <a:latin typeface="Garamond" pitchFamily="18" charset="0"/>
                <a:cs typeface="Arial" pitchFamily="34" charset="0"/>
              </a:defRPr>
            </a:lvl7pPr>
            <a:lvl8pPr marL="3429000" indent="-228600" eaLnBrk="0" fontAlgn="base" hangingPunct="0">
              <a:spcBef>
                <a:spcPct val="0"/>
              </a:spcBef>
              <a:spcAft>
                <a:spcPct val="0"/>
              </a:spcAft>
              <a:defRPr sz="2400">
                <a:solidFill>
                  <a:schemeClr val="tx1"/>
                </a:solidFill>
                <a:latin typeface="Garamond" pitchFamily="18" charset="0"/>
                <a:cs typeface="Arial" pitchFamily="34" charset="0"/>
              </a:defRPr>
            </a:lvl8pPr>
            <a:lvl9pPr marL="3886200" indent="-228600" eaLnBrk="0" fontAlgn="base" hangingPunct="0">
              <a:spcBef>
                <a:spcPct val="0"/>
              </a:spcBef>
              <a:spcAft>
                <a:spcPct val="0"/>
              </a:spcAft>
              <a:defRPr sz="2400">
                <a:solidFill>
                  <a:schemeClr val="tx1"/>
                </a:solidFill>
                <a:latin typeface="Garamond" pitchFamily="18" charset="0"/>
                <a:cs typeface="Arial" pitchFamily="34" charset="0"/>
              </a:defRPr>
            </a:lvl9pPr>
          </a:lstStyle>
          <a:p>
            <a:pPr eaLnBrk="1" hangingPunct="1"/>
            <a:fld id="{FB292E8D-CF26-4C18-AF48-18F643F3764E}" type="slidenum">
              <a:rPr lang="en-US" sz="1200" smtClean="0">
                <a:latin typeface="Times New Roman" pitchFamily="18" charset="0"/>
              </a:rPr>
              <a:pPr eaLnBrk="1" hangingPunct="1"/>
              <a:t>28</a:t>
            </a:fld>
            <a:endParaRPr lang="en-US" sz="1200">
              <a:latin typeface="Times New Roman" pitchFamily="18" charset="0"/>
            </a:endParaRPr>
          </a:p>
        </p:txBody>
      </p:sp>
      <p:sp>
        <p:nvSpPr>
          <p:cNvPr id="172035" name="Rectangle 2"/>
          <p:cNvSpPr>
            <a:spLocks noGrp="1" noRot="1" noChangeAspect="1" noChangeArrowheads="1" noTextEdit="1"/>
          </p:cNvSpPr>
          <p:nvPr>
            <p:ph type="sldImg"/>
          </p:nvPr>
        </p:nvSpPr>
        <p:spPr>
          <a:xfrm>
            <a:off x="823913" y="744538"/>
            <a:ext cx="2511425" cy="1884362"/>
          </a:xfrm>
          <a:ln/>
        </p:spPr>
      </p:sp>
      <p:sp>
        <p:nvSpPr>
          <p:cNvPr id="172036" name="Rectangle 3"/>
          <p:cNvSpPr>
            <a:spLocks noGrp="1" noChangeArrowheads="1"/>
          </p:cNvSpPr>
          <p:nvPr>
            <p:ph type="body" idx="1"/>
          </p:nvPr>
        </p:nvSpPr>
        <p:spPr>
          <a:xfrm>
            <a:off x="428029" y="2627826"/>
            <a:ext cx="5773441" cy="6553879"/>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In our school, </a:t>
            </a:r>
            <a:r>
              <a:rPr lang="en-GB" sz="1200" kern="1200" dirty="0">
                <a:solidFill>
                  <a:schemeClr val="tx1"/>
                </a:solidFill>
                <a:effectLst/>
                <a:latin typeface="+mn-lt"/>
                <a:ea typeface="+mn-ea"/>
                <a:cs typeface="+mn-cs"/>
              </a:rPr>
              <a:t>children read each Read Write Inc. Storybook three times in class with their partner.</a:t>
            </a:r>
          </a:p>
          <a:p>
            <a:endParaRPr lang="en-US"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Re-reading the same book helps children to become confident readers. </a:t>
            </a:r>
            <a:r>
              <a:rPr lang="en-GB" sz="1200" kern="1200" dirty="0">
                <a:solidFill>
                  <a:schemeClr val="tx1"/>
                </a:solidFill>
                <a:effectLst/>
                <a:latin typeface="+mn-lt"/>
                <a:ea typeface="+mn-ea"/>
                <a:cs typeface="+mn-cs"/>
              </a:rPr>
              <a:t>Each time they re-read, they build their fluency/speed and comprehension.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They love reading and want to read because they can read all of the words in the Storybook.</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We set a focus for each re-read in school.</a:t>
            </a:r>
          </a:p>
          <a:p>
            <a:pPr lvl="0"/>
            <a:endParaRPr lang="en-GB" sz="1200" kern="1200" dirty="0">
              <a:solidFill>
                <a:schemeClr val="tx1"/>
              </a:solidFill>
              <a:effectLst/>
              <a:latin typeface="+mn-lt"/>
              <a:ea typeface="+mn-ea"/>
              <a:cs typeface="+mn-cs"/>
            </a:endParaRPr>
          </a:p>
          <a:p>
            <a:pPr lvl="0"/>
            <a:r>
              <a:rPr lang="en-GB" sz="1200" i="1" kern="1200" dirty="0">
                <a:solidFill>
                  <a:schemeClr val="tx1"/>
                </a:solidFill>
                <a:effectLst/>
                <a:latin typeface="+mn-lt"/>
                <a:ea typeface="+mn-ea"/>
                <a:cs typeface="+mn-cs"/>
              </a:rPr>
              <a:t>(Click)</a:t>
            </a:r>
            <a:r>
              <a:rPr lang="en-GB" sz="1200" kern="1200" dirty="0">
                <a:solidFill>
                  <a:schemeClr val="tx1"/>
                </a:solidFill>
                <a:effectLst/>
                <a:latin typeface="+mn-lt"/>
                <a:ea typeface="+mn-ea"/>
                <a:cs typeface="+mn-cs"/>
              </a:rPr>
              <a:t> The first read focuses on reading every word accurately. </a:t>
            </a:r>
          </a:p>
          <a:p>
            <a:pPr lvl="0"/>
            <a:r>
              <a:rPr lang="en-GB" sz="1200" i="1" kern="1200" dirty="0">
                <a:solidFill>
                  <a:schemeClr val="tx1"/>
                </a:solidFill>
                <a:effectLst/>
                <a:latin typeface="+mn-lt"/>
                <a:ea typeface="+mn-ea"/>
                <a:cs typeface="+mn-cs"/>
              </a:rPr>
              <a:t>(Click)</a:t>
            </a:r>
            <a:r>
              <a:rPr lang="en-GB" sz="1200" kern="1200" dirty="0">
                <a:solidFill>
                  <a:schemeClr val="tx1"/>
                </a:solidFill>
                <a:effectLst/>
                <a:latin typeface="+mn-lt"/>
                <a:ea typeface="+mn-ea"/>
                <a:cs typeface="+mn-cs"/>
              </a:rPr>
              <a:t> The second on reading the story more quickly.</a:t>
            </a:r>
          </a:p>
          <a:p>
            <a:pPr lvl="0"/>
            <a:r>
              <a:rPr lang="en-GB" sz="1200" i="1" kern="1200" dirty="0">
                <a:solidFill>
                  <a:schemeClr val="tx1"/>
                </a:solidFill>
                <a:effectLst/>
                <a:latin typeface="+mn-lt"/>
                <a:ea typeface="+mn-ea"/>
                <a:cs typeface="+mn-cs"/>
              </a:rPr>
              <a:t>(Click)</a:t>
            </a:r>
            <a:r>
              <a:rPr lang="en-GB" sz="1200" kern="1200" dirty="0">
                <a:solidFill>
                  <a:schemeClr val="tx1"/>
                </a:solidFill>
                <a:effectLst/>
                <a:latin typeface="+mn-lt"/>
                <a:ea typeface="+mn-ea"/>
                <a:cs typeface="+mn-cs"/>
              </a:rPr>
              <a:t> The third read on comprehension - understanding what they read.</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Then your child brings the </a:t>
            </a:r>
            <a:r>
              <a:rPr lang="en-GB" sz="1200" b="1" kern="1200" dirty="0">
                <a:solidFill>
                  <a:schemeClr val="tx1"/>
                </a:solidFill>
                <a:effectLst/>
                <a:latin typeface="+mn-lt"/>
                <a:ea typeface="+mn-ea"/>
                <a:cs typeface="+mn-cs"/>
              </a:rPr>
              <a:t>same book </a:t>
            </a:r>
            <a:r>
              <a:rPr lang="en-GB" sz="1200" kern="1200" dirty="0">
                <a:solidFill>
                  <a:schemeClr val="tx1"/>
                </a:solidFill>
                <a:effectLst/>
                <a:latin typeface="+mn-lt"/>
                <a:ea typeface="+mn-ea"/>
                <a:cs typeface="+mn-cs"/>
              </a:rPr>
              <a:t>home to read and enjoy with you again and again at home.</a:t>
            </a:r>
          </a:p>
          <a:p>
            <a:pPr lvl="0"/>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It’s ‘three with me, four at home.’</a:t>
            </a:r>
          </a:p>
          <a:p>
            <a:endParaRPr lang="en-US" baseline="0" dirty="0"/>
          </a:p>
          <a:p>
            <a:pPr marL="0" marR="0" indent="0" algn="l" defTabSz="457200" rtl="0" eaLnBrk="1" fontAlgn="auto" latinLnBrk="0" hangingPunct="1">
              <a:lnSpc>
                <a:spcPct val="100000"/>
              </a:lnSpc>
              <a:spcBef>
                <a:spcPts val="0"/>
              </a:spcBef>
              <a:spcAft>
                <a:spcPts val="0"/>
              </a:spcAft>
              <a:buClrTx/>
              <a:buSzTx/>
              <a:buFontTx/>
              <a:buNone/>
              <a:tabLst/>
              <a:defRPr/>
            </a:pPr>
            <a:r>
              <a:rPr lang="en-US" b="0" baseline="0" dirty="0"/>
              <a:t>We do not send stories home the children cannot read because we always want them to be set up to succeed in their reading.</a:t>
            </a:r>
          </a:p>
          <a:p>
            <a:pPr marL="0" marR="0" indent="0" algn="l" defTabSz="457200" rtl="0" eaLnBrk="1" fontAlgn="auto" latinLnBrk="0" hangingPunct="1">
              <a:lnSpc>
                <a:spcPct val="100000"/>
              </a:lnSpc>
              <a:spcBef>
                <a:spcPts val="0"/>
              </a:spcBef>
              <a:spcAft>
                <a:spcPts val="0"/>
              </a:spcAft>
              <a:buClrTx/>
              <a:buSzTx/>
              <a:buFontTx/>
              <a:buNone/>
              <a:tabLst/>
              <a:defRPr/>
            </a:pPr>
            <a:r>
              <a:rPr lang="en-US" b="0" baseline="0" dirty="0"/>
              <a:t>We want to make sure they enjoy reading so that they want to read.</a:t>
            </a:r>
          </a:p>
          <a:p>
            <a:pPr marL="0" marR="0" indent="0" algn="l" defTabSz="457200" rtl="0" eaLnBrk="1" fontAlgn="auto" latinLnBrk="0" hangingPunct="1">
              <a:lnSpc>
                <a:spcPct val="100000"/>
              </a:lnSpc>
              <a:spcBef>
                <a:spcPts val="0"/>
              </a:spcBef>
              <a:spcAft>
                <a:spcPts val="0"/>
              </a:spcAft>
              <a:buClrTx/>
              <a:buSzTx/>
              <a:buFontTx/>
              <a:buNone/>
              <a:tabLst/>
              <a:defRPr/>
            </a:pPr>
            <a:r>
              <a:rPr lang="en-US" b="0" baseline="0" dirty="0"/>
              <a:t>The more they read, the faster progress they will make.</a:t>
            </a:r>
            <a:endParaRPr lang="en-US" b="0" dirty="0"/>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lvl="0"/>
            <a:endParaRPr lang="en-GB" sz="1200" kern="1200" dirty="0">
              <a:solidFill>
                <a:schemeClr val="tx1"/>
              </a:solidFill>
              <a:effectLst/>
              <a:latin typeface="+mn-lt"/>
              <a:ea typeface="+mn-ea"/>
              <a:cs typeface="+mn-cs"/>
            </a:endParaRPr>
          </a:p>
          <a:p>
            <a:pPr lvl="0"/>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pPr eaLnBrk="1" hangingPunct="1"/>
            <a:endParaRPr lang="en-GB" sz="1100" dirty="0">
              <a:latin typeface="Arial"/>
              <a:cs typeface="Arial"/>
            </a:endParaRPr>
          </a:p>
          <a:p>
            <a:pPr eaLnBrk="1" hangingPunct="1"/>
            <a:r>
              <a:rPr lang="en-GB" sz="1100" dirty="0">
                <a:latin typeface="Arial"/>
                <a:cs typeface="Arial"/>
              </a:rPr>
              <a:t>  </a:t>
            </a:r>
            <a:endParaRPr lang="en-US" sz="1100" dirty="0">
              <a:latin typeface="Arial"/>
              <a:cs typeface="Arial"/>
            </a:endParaRPr>
          </a:p>
        </p:txBody>
      </p:sp>
    </p:spTree>
    <p:extLst>
      <p:ext uri="{BB962C8B-B14F-4D97-AF65-F5344CB8AC3E}">
        <p14:creationId xmlns:p14="http://schemas.microsoft.com/office/powerpoint/2010/main" val="34515029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 Children will be able to read all of the words in the Storybook.</a:t>
            </a:r>
          </a:p>
          <a:p>
            <a:endParaRPr lang="en-US" dirty="0"/>
          </a:p>
          <a:p>
            <a:r>
              <a:rPr lang="en-US" dirty="0"/>
              <a:t>If they hesitate, remind them to read the word using ‘Special Friends, Fred Talk, read the word’.</a:t>
            </a:r>
          </a:p>
          <a:p>
            <a:r>
              <a:rPr lang="en-US" dirty="0"/>
              <a:t>For example, this means they spot the ‘</a:t>
            </a:r>
            <a:r>
              <a:rPr lang="en-US" dirty="0" err="1"/>
              <a:t>sh</a:t>
            </a:r>
            <a:r>
              <a:rPr lang="en-US" dirty="0"/>
              <a:t>’, then Fred Talk and blend to read the word e.g. </a:t>
            </a:r>
            <a:r>
              <a:rPr lang="en-US" dirty="0" err="1"/>
              <a:t>sh</a:t>
            </a:r>
            <a:r>
              <a:rPr lang="en-US" dirty="0"/>
              <a:t>, </a:t>
            </a:r>
            <a:r>
              <a:rPr lang="en-US" dirty="0" err="1"/>
              <a:t>sh</a:t>
            </a:r>
            <a:r>
              <a:rPr lang="en-US" dirty="0"/>
              <a:t>-</a:t>
            </a:r>
            <a:r>
              <a:rPr lang="en-US" dirty="0" err="1"/>
              <a:t>i</a:t>
            </a:r>
            <a:r>
              <a:rPr lang="en-US" dirty="0"/>
              <a:t>-p, ship.</a:t>
            </a:r>
          </a:p>
          <a:p>
            <a:endParaRPr lang="en-US" dirty="0"/>
          </a:p>
          <a:p>
            <a:endParaRPr lang="en-US" dirty="0"/>
          </a:p>
        </p:txBody>
      </p:sp>
      <p:sp>
        <p:nvSpPr>
          <p:cNvPr id="4" name="Slide Number Placeholder 3"/>
          <p:cNvSpPr>
            <a:spLocks noGrp="1"/>
          </p:cNvSpPr>
          <p:nvPr>
            <p:ph type="sldNum" sz="quarter" idx="5"/>
          </p:nvPr>
        </p:nvSpPr>
        <p:spPr/>
        <p:txBody>
          <a:bodyPr/>
          <a:lstStyle/>
          <a:p>
            <a:fld id="{AC167F53-BA33-7E40-958D-01A6607E9B7A}" type="slidenum">
              <a:rPr lang="en-US" smtClean="0"/>
              <a:t>29</a:t>
            </a:fld>
            <a:endParaRPr lang="en-US"/>
          </a:p>
        </p:txBody>
      </p:sp>
    </p:spTree>
    <p:extLst>
      <p:ext uri="{BB962C8B-B14F-4D97-AF65-F5344CB8AC3E}">
        <p14:creationId xmlns:p14="http://schemas.microsoft.com/office/powerpoint/2010/main" val="13060417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Some words are ‘tricky’ because they contain letters that don’t match the sounds the child has been taught.</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For example, ‘said’ has ‘</a:t>
            </a:r>
            <a:r>
              <a:rPr lang="en-GB" sz="1200" kern="1200" dirty="0" err="1">
                <a:solidFill>
                  <a:schemeClr val="tx1"/>
                </a:solidFill>
                <a:effectLst/>
                <a:latin typeface="+mn-lt"/>
                <a:ea typeface="+mn-ea"/>
                <a:cs typeface="+mn-cs"/>
              </a:rPr>
              <a:t>ai</a:t>
            </a:r>
            <a:r>
              <a:rPr lang="en-GB" sz="1200" kern="1200" dirty="0">
                <a:solidFill>
                  <a:schemeClr val="tx1"/>
                </a:solidFill>
                <a:effectLst/>
                <a:latin typeface="+mn-lt"/>
                <a:ea typeface="+mn-ea"/>
                <a:cs typeface="+mn-cs"/>
              </a:rPr>
              <a:t>’ making an ‘e’ sound.</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We teach these common exception words as Red words.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In the early Storybooks, these words are printed in red text.</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Remind your child not to use Fred Talk to read Red words but instead to stop and think. Tell them the word if needed.</a:t>
            </a:r>
            <a:endParaRPr lang="en-US" dirty="0"/>
          </a:p>
        </p:txBody>
      </p:sp>
      <p:sp>
        <p:nvSpPr>
          <p:cNvPr id="4" name="Slide Number Placeholder 3"/>
          <p:cNvSpPr>
            <a:spLocks noGrp="1"/>
          </p:cNvSpPr>
          <p:nvPr>
            <p:ph type="sldNum" sz="quarter" idx="5"/>
          </p:nvPr>
        </p:nvSpPr>
        <p:spPr/>
        <p:txBody>
          <a:bodyPr/>
          <a:lstStyle/>
          <a:p>
            <a:fld id="{AC167F53-BA33-7E40-958D-01A6607E9B7A}" type="slidenum">
              <a:rPr lang="en-US" smtClean="0"/>
              <a:t>30</a:t>
            </a:fld>
            <a:endParaRPr lang="en-US"/>
          </a:p>
        </p:txBody>
      </p:sp>
    </p:spTree>
    <p:extLst>
      <p:ext uri="{BB962C8B-B14F-4D97-AF65-F5344CB8AC3E}">
        <p14:creationId xmlns:p14="http://schemas.microsoft.com/office/powerpoint/2010/main" val="140651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Stories provide a wealth of language we don’t use in everyday talk.</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The more stories, poems and nursery rhymes children know </a:t>
            </a:r>
            <a:r>
              <a:rPr lang="en-US" sz="1200" b="1" kern="1200" dirty="0">
                <a:solidFill>
                  <a:schemeClr val="tx1"/>
                </a:solidFill>
                <a:effectLst/>
                <a:latin typeface="+mn-lt"/>
                <a:ea typeface="+mn-ea"/>
                <a:cs typeface="+mn-cs"/>
              </a:rPr>
              <a:t>well</a:t>
            </a:r>
            <a:r>
              <a:rPr lang="en-US" sz="1200" kern="1200" dirty="0">
                <a:solidFill>
                  <a:schemeClr val="tx1"/>
                </a:solidFill>
                <a:effectLst/>
                <a:latin typeface="+mn-lt"/>
                <a:ea typeface="+mn-ea"/>
                <a:cs typeface="+mn-cs"/>
              </a:rPr>
              <a:t>, the more easily they will be able to understand what they read, when they can read.</a:t>
            </a:r>
          </a:p>
          <a:p>
            <a:pPr lvl="0"/>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Children thrive on repetition. </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Take Sophie who is 2 ½ years old.</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She begs for her </a:t>
            </a:r>
            <a:r>
              <a:rPr lang="en-US" sz="1200" kern="1200" dirty="0" err="1">
                <a:solidFill>
                  <a:schemeClr val="tx1"/>
                </a:solidFill>
                <a:effectLst/>
                <a:latin typeface="+mn-lt"/>
                <a:ea typeface="+mn-ea"/>
                <a:cs typeface="+mn-cs"/>
              </a:rPr>
              <a:t>favourite</a:t>
            </a:r>
            <a:r>
              <a:rPr lang="en-US" sz="1200" kern="1200" dirty="0">
                <a:solidFill>
                  <a:schemeClr val="tx1"/>
                </a:solidFill>
                <a:effectLst/>
                <a:latin typeface="+mn-lt"/>
                <a:ea typeface="+mn-ea"/>
                <a:cs typeface="+mn-cs"/>
              </a:rPr>
              <a:t> stories to be read over and over again. </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The more her mum repeats the story, the more the story ‘belongs’ to Sophie.</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Sophie ‘reads’ it, copying the special emphasis and actions that her mum used every time she read the story to her.</a:t>
            </a:r>
            <a:endParaRPr lang="en-GB" sz="1200" kern="1200" dirty="0">
              <a:solidFill>
                <a:schemeClr val="tx1"/>
              </a:solidFill>
              <a:effectLst/>
              <a:latin typeface="+mn-lt"/>
              <a:ea typeface="+mn-ea"/>
              <a:cs typeface="+mn-cs"/>
            </a:endParaRPr>
          </a:p>
          <a:p>
            <a:endParaRPr lang="en-US" dirty="0"/>
          </a:p>
        </p:txBody>
      </p:sp>
      <p:sp>
        <p:nvSpPr>
          <p:cNvPr id="4" name="Footer Placeholder 3"/>
          <p:cNvSpPr>
            <a:spLocks noGrp="1"/>
          </p:cNvSpPr>
          <p:nvPr>
            <p:ph type="ftr" sz="quarter" idx="10"/>
          </p:nvPr>
        </p:nvSpPr>
        <p:spPr/>
        <p:txBody>
          <a:bodyPr/>
          <a:lstStyle/>
          <a:p>
            <a:pPr>
              <a:defRPr/>
            </a:pPr>
            <a:r>
              <a:rPr lang="en-US">
                <a:solidFill>
                  <a:srgbClr val="000000"/>
                </a:solidFill>
              </a:rPr>
              <a:t>Copyright Ruth Miskin Literacy</a:t>
            </a:r>
          </a:p>
        </p:txBody>
      </p:sp>
      <p:sp>
        <p:nvSpPr>
          <p:cNvPr id="5" name="Slide Number Placeholder 4"/>
          <p:cNvSpPr>
            <a:spLocks noGrp="1"/>
          </p:cNvSpPr>
          <p:nvPr>
            <p:ph type="sldNum" sz="quarter" idx="11"/>
          </p:nvPr>
        </p:nvSpPr>
        <p:spPr/>
        <p:txBody>
          <a:bodyPr/>
          <a:lstStyle/>
          <a:p>
            <a:pPr>
              <a:defRPr/>
            </a:pPr>
            <a:fld id="{37351975-CA05-4734-9F82-596F4DC72541}" type="slidenum">
              <a:rPr lang="en-US" smtClean="0">
                <a:solidFill>
                  <a:srgbClr val="000000"/>
                </a:solidFill>
              </a:rPr>
              <a:pPr>
                <a:defRPr/>
              </a:pPr>
              <a:t>31</a:t>
            </a:fld>
            <a:endParaRPr lang="en-US">
              <a:solidFill>
                <a:srgbClr val="000000"/>
              </a:solidFill>
            </a:endParaRPr>
          </a:p>
        </p:txBody>
      </p:sp>
    </p:spTree>
    <p:extLst>
      <p:ext uri="{BB962C8B-B14F-4D97-AF65-F5344CB8AC3E}">
        <p14:creationId xmlns:p14="http://schemas.microsoft.com/office/powerpoint/2010/main" val="18262654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Look at all these things you child will learn when you read aloud stories and poems, - without any teaching! </a:t>
            </a:r>
          </a:p>
          <a:p>
            <a:r>
              <a:rPr lang="en-US" i="1" dirty="0"/>
              <a:t>Click each point and read.</a:t>
            </a:r>
            <a:endParaRPr lang="en-GB" i="1" dirty="0"/>
          </a:p>
          <a:p>
            <a:endParaRPr lang="en-US" dirty="0"/>
          </a:p>
        </p:txBody>
      </p:sp>
      <p:sp>
        <p:nvSpPr>
          <p:cNvPr id="4" name="Slide Number Placeholder 3"/>
          <p:cNvSpPr>
            <a:spLocks noGrp="1"/>
          </p:cNvSpPr>
          <p:nvPr>
            <p:ph type="sldNum" sz="quarter" idx="5"/>
          </p:nvPr>
        </p:nvSpPr>
        <p:spPr/>
        <p:txBody>
          <a:bodyPr/>
          <a:lstStyle/>
          <a:p>
            <a:fld id="{AC167F53-BA33-7E40-958D-01A6607E9B7A}" type="slidenum">
              <a:rPr lang="en-US" smtClean="0"/>
              <a:t>32</a:t>
            </a:fld>
            <a:endParaRPr lang="en-US"/>
          </a:p>
        </p:txBody>
      </p:sp>
    </p:spTree>
    <p:extLst>
      <p:ext uri="{BB962C8B-B14F-4D97-AF65-F5344CB8AC3E}">
        <p14:creationId xmlns:p14="http://schemas.microsoft.com/office/powerpoint/2010/main" val="6984122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are our ten top tips for Storytime at home.</a:t>
            </a:r>
          </a:p>
          <a:p>
            <a:endParaRPr lang="en-US" dirty="0"/>
          </a:p>
          <a:p>
            <a:pPr marL="514350" indent="-514350">
              <a:buAutoNum type="arabicPeriod"/>
            </a:pPr>
            <a:r>
              <a:rPr lang="en-US" sz="1200" dirty="0"/>
              <a:t>Make it a treat – introduce each new book with excitement.</a:t>
            </a:r>
          </a:p>
          <a:p>
            <a:pPr marL="514350" indent="-514350">
              <a:buAutoNum type="arabicPeriod"/>
            </a:pPr>
            <a:r>
              <a:rPr lang="en-US" sz="1200" dirty="0"/>
              <a:t>Make it a special quiet time – cuddle up!</a:t>
            </a:r>
          </a:p>
          <a:p>
            <a:pPr marL="514350" indent="-514350">
              <a:buAutoNum type="arabicPeriod"/>
            </a:pPr>
            <a:r>
              <a:rPr lang="en-US" sz="1200" dirty="0"/>
              <a:t>Show curiosity in what you’re going to read.</a:t>
            </a:r>
          </a:p>
          <a:p>
            <a:pPr marL="514350" marR="0" lvl="0" indent="-514350" algn="l" defTabSz="457200" rtl="0" eaLnBrk="1" fontAlgn="auto" latinLnBrk="0" hangingPunct="1">
              <a:lnSpc>
                <a:spcPct val="100000"/>
              </a:lnSpc>
              <a:spcBef>
                <a:spcPts val="0"/>
              </a:spcBef>
              <a:spcAft>
                <a:spcPts val="0"/>
              </a:spcAft>
              <a:buClrTx/>
              <a:buSzTx/>
              <a:buFontTx/>
              <a:buAutoNum type="arabicPeriod"/>
              <a:tabLst/>
              <a:defRPr/>
            </a:pPr>
            <a:r>
              <a:rPr lang="en-US" sz="1200" dirty="0"/>
              <a:t>Read story once without stopping so they can enjoy the whole story. </a:t>
            </a:r>
            <a:r>
              <a:rPr lang="en-GB" sz="1200" kern="1200" dirty="0">
                <a:solidFill>
                  <a:schemeClr val="tx1"/>
                </a:solidFill>
                <a:effectLst/>
                <a:latin typeface="+mn-lt"/>
                <a:ea typeface="+mn-ea"/>
                <a:cs typeface="+mn-cs"/>
              </a:rPr>
              <a:t>. If you think your child might not understand something say something like ‘Oh I think what’s happening here is that…”</a:t>
            </a:r>
            <a:endParaRPr lang="en-US" sz="1200" dirty="0"/>
          </a:p>
          <a:p>
            <a:pPr marL="514350" indent="-514350">
              <a:buAutoNum type="arabicPeriod"/>
            </a:pPr>
            <a:r>
              <a:rPr lang="en-US" sz="1200" dirty="0"/>
              <a:t>Chat about the story e.g. I wonder why he did that? Oh no, I hope she’s not going to…</a:t>
            </a:r>
          </a:p>
          <a:p>
            <a:pPr marL="514350" indent="-514350">
              <a:buAutoNum type="arabicPeriod"/>
            </a:pPr>
            <a:r>
              <a:rPr lang="en-US" sz="1200" dirty="0"/>
              <a:t>Avoid asking questions to test what they remember.</a:t>
            </a:r>
          </a:p>
          <a:p>
            <a:pPr marL="514350" indent="-514350">
              <a:buAutoNum type="arabicPeriod"/>
            </a:pPr>
            <a:r>
              <a:rPr lang="en-US" sz="1200" dirty="0"/>
              <a:t>Link to other stories and experiences you have shared e.g. this reminds me of…</a:t>
            </a:r>
          </a:p>
          <a:p>
            <a:pPr marL="514350" indent="-514350">
              <a:buAutoNum type="arabicPeriod"/>
            </a:pPr>
            <a:r>
              <a:rPr lang="en-US" sz="1200" dirty="0"/>
              <a:t>Read </a:t>
            </a:r>
            <a:r>
              <a:rPr lang="en-US" sz="1200" dirty="0" err="1"/>
              <a:t>favourites</a:t>
            </a:r>
            <a:r>
              <a:rPr lang="en-US" sz="1200" dirty="0"/>
              <a:t> over and over again – encourage your child to join with the bits they know. Avoid saying ‘not that story again!’</a:t>
            </a:r>
          </a:p>
          <a:p>
            <a:pPr marL="514350" indent="-514350">
              <a:buAutoNum type="arabicPeriod"/>
            </a:pPr>
            <a:r>
              <a:rPr lang="en-US" sz="1200" dirty="0"/>
              <a:t>Use different voices – be enthusiastic!</a:t>
            </a:r>
          </a:p>
          <a:p>
            <a:pPr marL="514350" indent="-514350">
              <a:buAutoNum type="arabicPeriod"/>
            </a:pPr>
            <a:r>
              <a:rPr lang="en-GB" sz="1200" dirty="0"/>
              <a:t>Love </a:t>
            </a:r>
            <a:r>
              <a:rPr lang="en-US" sz="1200" dirty="0"/>
              <a:t>the book – read with enjoyment.</a:t>
            </a:r>
            <a:endParaRPr lang="en-US" dirty="0"/>
          </a:p>
          <a:p>
            <a:endParaRPr lang="en-US" dirty="0"/>
          </a:p>
          <a:p>
            <a:r>
              <a:rPr lang="en-US" dirty="0"/>
              <a:t>I will give you a handout with these tips when you leave today.</a:t>
            </a:r>
          </a:p>
        </p:txBody>
      </p:sp>
      <p:sp>
        <p:nvSpPr>
          <p:cNvPr id="4" name="Slide Number Placeholder 3"/>
          <p:cNvSpPr>
            <a:spLocks noGrp="1"/>
          </p:cNvSpPr>
          <p:nvPr>
            <p:ph type="sldNum" sz="quarter" idx="5"/>
          </p:nvPr>
        </p:nvSpPr>
        <p:spPr/>
        <p:txBody>
          <a:bodyPr/>
          <a:lstStyle/>
          <a:p>
            <a:fld id="{AC167F53-BA33-7E40-958D-01A6607E9B7A}" type="slidenum">
              <a:rPr lang="en-US" smtClean="0"/>
              <a:t>34</a:t>
            </a:fld>
            <a:endParaRPr lang="en-US"/>
          </a:p>
        </p:txBody>
      </p:sp>
    </p:spTree>
    <p:extLst>
      <p:ext uri="{BB962C8B-B14F-4D97-AF65-F5344CB8AC3E}">
        <p14:creationId xmlns:p14="http://schemas.microsoft.com/office/powerpoint/2010/main" val="37414413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a:t>Approximately 10 </a:t>
            </a:r>
            <a:r>
              <a:rPr lang="en-US" dirty="0"/>
              <a:t>minutes is needed for this session.</a:t>
            </a:r>
          </a:p>
          <a:p>
            <a:endParaRPr lang="en-US" i="1" dirty="0"/>
          </a:p>
          <a:p>
            <a:r>
              <a:rPr lang="en-US" i="1" dirty="0"/>
              <a:t>Notes</a:t>
            </a:r>
            <a:r>
              <a:rPr lang="en-US" i="1" baseline="0" dirty="0"/>
              <a:t> are provided to help you lead the presentation.</a:t>
            </a:r>
          </a:p>
          <a:p>
            <a:r>
              <a:rPr lang="en-US" i="1" baseline="0" dirty="0"/>
              <a:t>Notes in italics are for your attention only.</a:t>
            </a:r>
            <a:endParaRPr lang="en-US" i="1" dirty="0"/>
          </a:p>
          <a:p>
            <a:endParaRPr lang="en-US" dirty="0"/>
          </a:p>
        </p:txBody>
      </p:sp>
      <p:sp>
        <p:nvSpPr>
          <p:cNvPr id="4" name="Slide Number Placeholder 3"/>
          <p:cNvSpPr>
            <a:spLocks noGrp="1"/>
          </p:cNvSpPr>
          <p:nvPr>
            <p:ph type="sldNum" sz="quarter" idx="10"/>
          </p:nvPr>
        </p:nvSpPr>
        <p:spPr/>
        <p:txBody>
          <a:bodyPr/>
          <a:lstStyle/>
          <a:p>
            <a:fld id="{AC167F53-BA33-7E40-958D-01A6607E9B7A}" type="slidenum">
              <a:rPr lang="en-US" smtClean="0"/>
              <a:t>37</a:t>
            </a:fld>
            <a:endParaRPr lang="en-US"/>
          </a:p>
        </p:txBody>
      </p:sp>
    </p:spTree>
    <p:extLst>
      <p:ext uri="{BB962C8B-B14F-4D97-AF65-F5344CB8AC3E}">
        <p14:creationId xmlns:p14="http://schemas.microsoft.com/office/powerpoint/2010/main" val="2630523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Children complete a </a:t>
            </a:r>
            <a:r>
              <a:rPr lang="en-US" sz="1200" b="0" kern="1200" dirty="0">
                <a:solidFill>
                  <a:schemeClr val="tx1"/>
                </a:solidFill>
                <a:effectLst/>
                <a:latin typeface="+mn-lt"/>
                <a:ea typeface="+mn-ea"/>
                <a:cs typeface="+mn-cs"/>
              </a:rPr>
              <a:t>word-reading check at the end of Year 1 so that </a:t>
            </a:r>
            <a:r>
              <a:rPr lang="en-US" sz="1200" kern="1200" dirty="0">
                <a:solidFill>
                  <a:schemeClr val="tx1"/>
                </a:solidFill>
                <a:effectLst/>
                <a:latin typeface="+mn-lt"/>
                <a:ea typeface="+mn-ea"/>
                <a:cs typeface="+mn-cs"/>
              </a:rPr>
              <a:t>parents can be </a:t>
            </a:r>
            <a:r>
              <a:rPr lang="en-US" sz="1200" b="0" kern="1200" dirty="0">
                <a:solidFill>
                  <a:schemeClr val="tx1"/>
                </a:solidFill>
                <a:effectLst/>
                <a:latin typeface="+mn-lt"/>
                <a:ea typeface="+mn-ea"/>
                <a:cs typeface="+mn-cs"/>
              </a:rPr>
              <a:t>confident</a:t>
            </a:r>
            <a:r>
              <a:rPr lang="en-US" sz="1200" b="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their children are being taught to read successfully.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Children read </a:t>
            </a:r>
            <a:r>
              <a:rPr lang="en-US" sz="1200" b="0" kern="1200" dirty="0">
                <a:solidFill>
                  <a:schemeClr val="tx1"/>
                </a:solidFill>
                <a:effectLst/>
                <a:latin typeface="+mn-lt"/>
                <a:ea typeface="+mn-ea"/>
                <a:cs typeface="+mn-cs"/>
              </a:rPr>
              <a:t>40 words</a:t>
            </a:r>
            <a:r>
              <a:rPr lang="en-US" sz="1200" kern="1200" dirty="0">
                <a:solidFill>
                  <a:schemeClr val="tx1"/>
                </a:solidFill>
                <a:effectLst/>
                <a:latin typeface="+mn-lt"/>
                <a:ea typeface="+mn-ea"/>
                <a:cs typeface="+mn-cs"/>
              </a:rPr>
              <a:t>. It takes between </a:t>
            </a:r>
            <a:r>
              <a:rPr lang="en-US" sz="1200" b="0" kern="1200" dirty="0">
                <a:solidFill>
                  <a:schemeClr val="tx1"/>
                </a:solidFill>
                <a:effectLst/>
                <a:latin typeface="+mn-lt"/>
                <a:ea typeface="+mn-ea"/>
                <a:cs typeface="+mn-cs"/>
              </a:rPr>
              <a:t>two and five minutes.</a:t>
            </a:r>
            <a:endParaRPr lang="en-GB" sz="1200" b="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If they do not manage </a:t>
            </a:r>
            <a:r>
              <a:rPr lang="en-US" sz="1200" kern="1200" dirty="0">
                <a:solidFill>
                  <a:schemeClr val="tx1"/>
                </a:solidFill>
                <a:effectLst/>
                <a:latin typeface="+mn-lt"/>
                <a:ea typeface="+mn-ea"/>
                <a:cs typeface="+mn-cs"/>
              </a:rPr>
              <a:t>to read </a:t>
            </a:r>
            <a:r>
              <a:rPr lang="en-US" sz="1400" b="1" i="1" u="sng" kern="1200" dirty="0">
                <a:solidFill>
                  <a:srgbClr val="FF0000"/>
                </a:solidFill>
                <a:effectLst/>
                <a:latin typeface="+mn-lt"/>
                <a:ea typeface="+mn-ea"/>
                <a:cs typeface="+mn-cs"/>
              </a:rPr>
              <a:t>32</a:t>
            </a:r>
            <a:r>
              <a:rPr lang="en-US" sz="1200" b="1" kern="1200" dirty="0">
                <a:solidFill>
                  <a:srgbClr val="FF0000"/>
                </a:solidFill>
                <a:effectLst/>
                <a:latin typeface="+mn-lt"/>
                <a:ea typeface="+mn-ea"/>
                <a:cs typeface="+mn-cs"/>
              </a:rPr>
              <a:t> </a:t>
            </a:r>
            <a:r>
              <a:rPr lang="en-US" sz="1200" kern="1200" dirty="0">
                <a:solidFill>
                  <a:schemeClr val="tx1"/>
                </a:solidFill>
                <a:effectLst/>
                <a:latin typeface="+mn-lt"/>
                <a:ea typeface="+mn-ea"/>
                <a:cs typeface="+mn-cs"/>
              </a:rPr>
              <a:t>of the words, they are given extra support, and repeat the check at the end of Year 2. </a:t>
            </a:r>
          </a:p>
          <a:p>
            <a:pPr lvl="0"/>
            <a:r>
              <a:rPr lang="en-US" sz="1200" kern="1200" dirty="0">
                <a:solidFill>
                  <a:schemeClr val="tx1"/>
                </a:solidFill>
                <a:effectLst/>
                <a:latin typeface="+mn-lt"/>
                <a:ea typeface="+mn-ea"/>
                <a:cs typeface="+mn-cs"/>
              </a:rPr>
              <a:t>It means that all children will be able to read accurately before they begin Year 3.</a:t>
            </a:r>
          </a:p>
          <a:p>
            <a:pPr lvl="0"/>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In our school, we aim to make sure that every child learns to read accurately by the end of Year 1 so they are set up for success in school and in life.</a:t>
            </a:r>
          </a:p>
          <a:p>
            <a:pPr lvl="0"/>
            <a:r>
              <a:rPr lang="en-US" sz="1200" kern="1200" dirty="0">
                <a:solidFill>
                  <a:schemeClr val="tx1"/>
                </a:solidFill>
                <a:effectLst/>
                <a:latin typeface="+mn-lt"/>
                <a:ea typeface="+mn-ea"/>
                <a:cs typeface="+mn-cs"/>
              </a:rPr>
              <a:t>As soon as we spot a child who needs extra practice learning to read sounds and words, we teach them one-to-one for a few minutes every day.</a:t>
            </a:r>
            <a:endParaRPr lang="en-GB" sz="1200" kern="1200" dirty="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AC167F53-BA33-7E40-958D-01A6607E9B7A}" type="slidenum">
              <a:rPr lang="en-US" smtClean="0"/>
              <a:t>39</a:t>
            </a:fld>
            <a:endParaRPr lang="en-US"/>
          </a:p>
        </p:txBody>
      </p:sp>
    </p:spTree>
    <p:extLst>
      <p:ext uri="{BB962C8B-B14F-4D97-AF65-F5344CB8AC3E}">
        <p14:creationId xmlns:p14="http://schemas.microsoft.com/office/powerpoint/2010/main" val="36484841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teach children to read both real and nonsense words using the routine ‘Special Friends’, ‘Fred Talk’, read the word’.</a:t>
            </a:r>
          </a:p>
          <a:p>
            <a:endParaRPr lang="en-US"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Children spot the ‘Special Friends’ (two letters that make one sound), Fred talk the word, and then read the word as a whole. </a:t>
            </a:r>
          </a:p>
          <a:p>
            <a:endParaRPr lang="en-US" dirty="0"/>
          </a:p>
          <a:p>
            <a:r>
              <a:rPr lang="en-US" dirty="0"/>
              <a:t>For example, ‘</a:t>
            </a:r>
            <a:r>
              <a:rPr lang="en-US" dirty="0" err="1"/>
              <a:t>sh</a:t>
            </a:r>
            <a:r>
              <a:rPr lang="en-US" dirty="0"/>
              <a:t>’, </a:t>
            </a:r>
            <a:r>
              <a:rPr lang="en-US" dirty="0" err="1"/>
              <a:t>sh</a:t>
            </a:r>
            <a:r>
              <a:rPr lang="en-US" dirty="0"/>
              <a:t>-</a:t>
            </a:r>
            <a:r>
              <a:rPr lang="en-US" dirty="0" err="1"/>
              <a:t>i</a:t>
            </a:r>
            <a:r>
              <a:rPr lang="en-US" dirty="0"/>
              <a:t>-p, ship.</a:t>
            </a:r>
          </a:p>
        </p:txBody>
      </p:sp>
      <p:sp>
        <p:nvSpPr>
          <p:cNvPr id="4" name="Slide Number Placeholder 3"/>
          <p:cNvSpPr>
            <a:spLocks noGrp="1"/>
          </p:cNvSpPr>
          <p:nvPr>
            <p:ph type="sldNum" sz="quarter" idx="5"/>
          </p:nvPr>
        </p:nvSpPr>
        <p:spPr/>
        <p:txBody>
          <a:bodyPr/>
          <a:lstStyle/>
          <a:p>
            <a:fld id="{AC167F53-BA33-7E40-958D-01A6607E9B7A}" type="slidenum">
              <a:rPr lang="en-US" smtClean="0"/>
              <a:t>40</a:t>
            </a:fld>
            <a:endParaRPr lang="en-US"/>
          </a:p>
        </p:txBody>
      </p:sp>
    </p:spTree>
    <p:extLst>
      <p:ext uri="{BB962C8B-B14F-4D97-AF65-F5344CB8AC3E}">
        <p14:creationId xmlns:p14="http://schemas.microsoft.com/office/powerpoint/2010/main" val="33820147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Half of the words in the check are real words.</a:t>
            </a:r>
          </a:p>
          <a:p>
            <a:pPr marL="0" indent="0">
              <a:buFont typeface="Arial" panose="020B0604020202020204" pitchFamily="34" charset="0"/>
              <a:buNone/>
            </a:pPr>
            <a:r>
              <a:rPr lang="en-US" dirty="0"/>
              <a:t>Half are nonsense words. </a:t>
            </a:r>
            <a:r>
              <a:rPr lang="en-US" sz="1200" kern="1200" dirty="0">
                <a:solidFill>
                  <a:schemeClr val="tx1"/>
                </a:solidFill>
                <a:effectLst/>
                <a:latin typeface="+mn-lt"/>
                <a:ea typeface="+mn-ea"/>
                <a:cs typeface="+mn-cs"/>
              </a:rPr>
              <a:t>For example, ‘</a:t>
            </a:r>
            <a:r>
              <a:rPr lang="en-US" sz="1200" kern="1200" dirty="0" err="1">
                <a:solidFill>
                  <a:schemeClr val="tx1"/>
                </a:solidFill>
                <a:effectLst/>
                <a:latin typeface="+mn-lt"/>
                <a:ea typeface="+mn-ea"/>
                <a:cs typeface="+mn-cs"/>
              </a:rPr>
              <a:t>sheb</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glight</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ched</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teb</a:t>
            </a:r>
            <a:r>
              <a:rPr lang="en-US" sz="1200" kern="1200" dirty="0">
                <a:solidFill>
                  <a:schemeClr val="tx1"/>
                </a:solidFill>
                <a:effectLst/>
                <a:latin typeface="+mn-lt"/>
                <a:ea typeface="+mn-ea"/>
                <a:cs typeface="+mn-cs"/>
              </a:rPr>
              <a:t>’. </a:t>
            </a:r>
          </a:p>
          <a:p>
            <a:pPr marL="0" indent="0">
              <a:buFont typeface="Arial" panose="020B0604020202020204" pitchFamily="34" charset="0"/>
              <a:buNone/>
            </a:pPr>
            <a:endParaRPr lang="en-US" sz="1200" kern="1200" dirty="0">
              <a:solidFill>
                <a:schemeClr val="tx1"/>
              </a:solidFill>
              <a:effectLst/>
              <a:latin typeface="+mn-lt"/>
              <a:ea typeface="+mn-ea"/>
              <a:cs typeface="+mn-cs"/>
            </a:endParaRPr>
          </a:p>
          <a:p>
            <a:pPr marL="0" indent="0">
              <a:buFont typeface="Arial" panose="020B0604020202020204" pitchFamily="34" charset="0"/>
              <a:buNone/>
            </a:pPr>
            <a:r>
              <a:rPr lang="en-US" sz="1200" kern="1200" dirty="0">
                <a:solidFill>
                  <a:schemeClr val="tx1"/>
                </a:solidFill>
                <a:effectLst/>
                <a:latin typeface="+mn-lt"/>
                <a:ea typeface="+mn-ea"/>
                <a:cs typeface="+mn-cs"/>
              </a:rPr>
              <a:t>There is a picture of an alien next to each word to remind the children that it isn’t a real word.</a:t>
            </a:r>
            <a:endParaRPr lang="en-GB"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Nonsense words check that children will be able to read sounds they know in unfamiliar words.</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Children who can read nonsense words will, very soon, be able to read any new word – for example – gargantuan, flailing, raucous, anticipation; </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Reading new words increases children’s vocabulary </a:t>
            </a:r>
            <a:r>
              <a:rPr lang="en-US" sz="1200" b="0" kern="1200" dirty="0">
                <a:solidFill>
                  <a:schemeClr val="tx1"/>
                </a:solidFill>
                <a:effectLst/>
                <a:latin typeface="+mn-lt"/>
                <a:ea typeface="+mn-ea"/>
                <a:cs typeface="+mn-cs"/>
              </a:rPr>
              <a:t>rapidly.</a:t>
            </a:r>
            <a:endParaRPr lang="en-GB" sz="1200" b="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US" dirty="0"/>
          </a:p>
        </p:txBody>
      </p:sp>
      <p:sp>
        <p:nvSpPr>
          <p:cNvPr id="4" name="Slide Number Placeholder 3"/>
          <p:cNvSpPr>
            <a:spLocks noGrp="1"/>
          </p:cNvSpPr>
          <p:nvPr>
            <p:ph type="sldNum" sz="quarter" idx="5"/>
          </p:nvPr>
        </p:nvSpPr>
        <p:spPr/>
        <p:txBody>
          <a:bodyPr/>
          <a:lstStyle/>
          <a:p>
            <a:fld id="{AC167F53-BA33-7E40-958D-01A6607E9B7A}" type="slidenum">
              <a:rPr lang="en-US" smtClean="0"/>
              <a:t>41</a:t>
            </a:fld>
            <a:endParaRPr lang="en-US"/>
          </a:p>
        </p:txBody>
      </p:sp>
    </p:spTree>
    <p:extLst>
      <p:ext uri="{BB962C8B-B14F-4D97-AF65-F5344CB8AC3E}">
        <p14:creationId xmlns:p14="http://schemas.microsoft.com/office/powerpoint/2010/main" val="9004201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92E07CC-6AAD-1047-BB31-41E7C9B8EA12}" type="slidenum">
              <a:rPr lang="en-US" smtClean="0"/>
              <a:t>42</a:t>
            </a:fld>
            <a:endParaRPr lang="en-US"/>
          </a:p>
        </p:txBody>
      </p:sp>
    </p:spTree>
    <p:extLst>
      <p:ext uri="{BB962C8B-B14F-4D97-AF65-F5344CB8AC3E}">
        <p14:creationId xmlns:p14="http://schemas.microsoft.com/office/powerpoint/2010/main" val="216627565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preserve="1" userDrawn="1">
  <p:cSld name="2_Title Slide">
    <p:spTree>
      <p:nvGrpSpPr>
        <p:cNvPr id="1" name=""/>
        <p:cNvGrpSpPr/>
        <p:nvPr/>
      </p:nvGrpSpPr>
      <p:grpSpPr>
        <a:xfrm>
          <a:off x="0" y="0"/>
          <a:ext cx="0" cy="0"/>
          <a:chOff x="0" y="0"/>
          <a:chExt cx="0" cy="0"/>
        </a:xfrm>
      </p:grpSpPr>
      <p:pic>
        <p:nvPicPr>
          <p:cNvPr id="15" name="Picture 14" descr="powerpoint-cover-template-blank.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6" name="Title 1"/>
          <p:cNvSpPr>
            <a:spLocks noGrp="1"/>
          </p:cNvSpPr>
          <p:nvPr>
            <p:ph type="ctrTitle"/>
          </p:nvPr>
        </p:nvSpPr>
        <p:spPr>
          <a:xfrm>
            <a:off x="4067944" y="4221088"/>
            <a:ext cx="5076056" cy="1181993"/>
          </a:xfrm>
        </p:spPr>
        <p:txBody>
          <a:bodyPr anchor="ctr">
            <a:normAutofit/>
          </a:bodyPr>
          <a:lstStyle>
            <a:lvl1pPr>
              <a:lnSpc>
                <a:spcPct val="90000"/>
              </a:lnSpc>
              <a:defRPr sz="3200">
                <a:solidFill>
                  <a:schemeClr val="bg1"/>
                </a:solidFill>
              </a:defRPr>
            </a:lvl1pPr>
          </a:lstStyle>
          <a:p>
            <a:r>
              <a:rPr lang="en-GB" dirty="0"/>
              <a:t>Click to edit Master title style</a:t>
            </a:r>
          </a:p>
        </p:txBody>
      </p:sp>
    </p:spTree>
    <p:extLst>
      <p:ext uri="{BB962C8B-B14F-4D97-AF65-F5344CB8AC3E}">
        <p14:creationId xmlns:p14="http://schemas.microsoft.com/office/powerpoint/2010/main" val="1231037735"/>
      </p:ext>
    </p:extLst>
  </p:cSld>
  <p:clrMapOvr>
    <a:masterClrMapping/>
  </p:clrMapOvr>
  <p:hf sldNum="0" hdr="0"/>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showMasterPhAnim="0" type="obj" preserve="1">
  <p:cSld name="Title and Content">
    <p:spTree>
      <p:nvGrpSpPr>
        <p:cNvPr id="1" name=""/>
        <p:cNvGrpSpPr/>
        <p:nvPr/>
      </p:nvGrpSpPr>
      <p:grpSpPr>
        <a:xfrm>
          <a:off x="0" y="0"/>
          <a:ext cx="0" cy="0"/>
          <a:chOff x="0" y="0"/>
          <a:chExt cx="0" cy="0"/>
        </a:xfrm>
      </p:grpSpPr>
      <p:pic>
        <p:nvPicPr>
          <p:cNvPr id="11" name="Picture 10" descr="PPT_RM_page.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6340" y="0"/>
            <a:ext cx="9180512" cy="6858000"/>
          </a:xfrm>
          <a:prstGeom prst="rect">
            <a:avLst/>
          </a:prstGeom>
        </p:spPr>
      </p:pic>
      <p:sp>
        <p:nvSpPr>
          <p:cNvPr id="7" name="Rectangle 3"/>
          <p:cNvSpPr/>
          <p:nvPr userDrawn="1"/>
        </p:nvSpPr>
        <p:spPr>
          <a:xfrm>
            <a:off x="323527" y="1151032"/>
            <a:ext cx="8640961" cy="45719"/>
          </a:xfrm>
          <a:prstGeom prst="rect">
            <a:avLst/>
          </a:prstGeom>
          <a:solidFill>
            <a:srgbClr val="3B9EA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solidFill>
                <a:prstClr val="white"/>
              </a:solidFill>
            </a:endParaRPr>
          </a:p>
        </p:txBody>
      </p:sp>
      <p:sp>
        <p:nvSpPr>
          <p:cNvPr id="2" name="Title 1"/>
          <p:cNvSpPr>
            <a:spLocks noGrp="1"/>
          </p:cNvSpPr>
          <p:nvPr>
            <p:ph type="title" hasCustomPrompt="1"/>
          </p:nvPr>
        </p:nvSpPr>
        <p:spPr>
          <a:xfrm>
            <a:off x="323528" y="260649"/>
            <a:ext cx="7478713" cy="864096"/>
          </a:xfrm>
        </p:spPr>
        <p:txBody>
          <a:bodyPr anchor="b"/>
          <a:lstStyle/>
          <a:p>
            <a:br>
              <a:rPr lang="en-GB" dirty="0"/>
            </a:br>
            <a:r>
              <a:rPr lang="en-GB" dirty="0"/>
              <a:t>Click to edit Master title style</a:t>
            </a:r>
          </a:p>
        </p:txBody>
      </p:sp>
      <p:sp>
        <p:nvSpPr>
          <p:cNvPr id="3" name="Content Placeholder 2"/>
          <p:cNvSpPr>
            <a:spLocks noGrp="1"/>
          </p:cNvSpPr>
          <p:nvPr>
            <p:ph idx="1"/>
          </p:nvPr>
        </p:nvSpPr>
        <p:spPr>
          <a:xfrm>
            <a:off x="323528" y="1196752"/>
            <a:ext cx="8639175" cy="5040560"/>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0" name="Slide Number Placeholder 5"/>
          <p:cNvSpPr>
            <a:spLocks noGrp="1"/>
          </p:cNvSpPr>
          <p:nvPr>
            <p:ph type="sldNum" sz="quarter" idx="12"/>
          </p:nvPr>
        </p:nvSpPr>
        <p:spPr/>
        <p:txBody>
          <a:bodyPr/>
          <a:lstStyle>
            <a:lvl1pPr fontAlgn="auto">
              <a:spcBef>
                <a:spcPts val="0"/>
              </a:spcBef>
              <a:spcAft>
                <a:spcPts val="0"/>
              </a:spcAft>
              <a:defRPr>
                <a:latin typeface="+mn-lt"/>
                <a:ea typeface="+mn-ea"/>
              </a:defRPr>
            </a:lvl1pPr>
          </a:lstStyle>
          <a:p>
            <a:pPr>
              <a:defRPr/>
            </a:pPr>
            <a:fld id="{404DBCEF-19A6-4004-B125-9F389965607C}" type="slidenum">
              <a:rPr lang="en-US"/>
              <a:pPr>
                <a:defRPr/>
              </a:pPr>
              <a:t>‹#›</a:t>
            </a:fld>
            <a:endParaRPr lang="en-US"/>
          </a:p>
        </p:txBody>
      </p:sp>
    </p:spTree>
    <p:extLst>
      <p:ext uri="{BB962C8B-B14F-4D97-AF65-F5344CB8AC3E}">
        <p14:creationId xmlns:p14="http://schemas.microsoft.com/office/powerpoint/2010/main" val="28186264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showMasterPhAnim="0" preserve="1" userDrawn="1">
  <p:cSld name="4_Title and Content">
    <p:spTree>
      <p:nvGrpSpPr>
        <p:cNvPr id="1" name=""/>
        <p:cNvGrpSpPr/>
        <p:nvPr/>
      </p:nvGrpSpPr>
      <p:grpSpPr>
        <a:xfrm>
          <a:off x="0" y="0"/>
          <a:ext cx="0" cy="0"/>
          <a:chOff x="0" y="0"/>
          <a:chExt cx="0" cy="0"/>
        </a:xfrm>
      </p:grpSpPr>
      <p:pic>
        <p:nvPicPr>
          <p:cNvPr id="11" name="Picture 10" descr="PPT_RM_page.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6340" y="0"/>
            <a:ext cx="9180512" cy="6858000"/>
          </a:xfrm>
          <a:prstGeom prst="rect">
            <a:avLst/>
          </a:prstGeom>
        </p:spPr>
      </p:pic>
      <p:sp>
        <p:nvSpPr>
          <p:cNvPr id="7" name="Rectangle 3"/>
          <p:cNvSpPr/>
          <p:nvPr userDrawn="1"/>
        </p:nvSpPr>
        <p:spPr>
          <a:xfrm>
            <a:off x="323527" y="1151032"/>
            <a:ext cx="8640961" cy="45719"/>
          </a:xfrm>
          <a:prstGeom prst="rect">
            <a:avLst/>
          </a:prstGeom>
          <a:solidFill>
            <a:srgbClr val="3B9EA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solidFill>
                <a:prstClr val="white"/>
              </a:solidFill>
            </a:endParaRPr>
          </a:p>
        </p:txBody>
      </p:sp>
      <p:sp>
        <p:nvSpPr>
          <p:cNvPr id="2" name="Title 1"/>
          <p:cNvSpPr>
            <a:spLocks noGrp="1"/>
          </p:cNvSpPr>
          <p:nvPr>
            <p:ph type="title" hasCustomPrompt="1"/>
          </p:nvPr>
        </p:nvSpPr>
        <p:spPr>
          <a:xfrm>
            <a:off x="323528" y="260649"/>
            <a:ext cx="7478713" cy="864096"/>
          </a:xfrm>
        </p:spPr>
        <p:txBody>
          <a:bodyPr anchor="b"/>
          <a:lstStyle/>
          <a:p>
            <a:br>
              <a:rPr lang="en-GB" dirty="0"/>
            </a:br>
            <a:r>
              <a:rPr lang="en-GB" dirty="0"/>
              <a:t>Click to edit Master title style</a:t>
            </a:r>
          </a:p>
        </p:txBody>
      </p:sp>
      <p:sp>
        <p:nvSpPr>
          <p:cNvPr id="10" name="Slide Number Placeholder 5"/>
          <p:cNvSpPr>
            <a:spLocks noGrp="1"/>
          </p:cNvSpPr>
          <p:nvPr>
            <p:ph type="sldNum" sz="quarter" idx="12"/>
          </p:nvPr>
        </p:nvSpPr>
        <p:spPr/>
        <p:txBody>
          <a:bodyPr/>
          <a:lstStyle>
            <a:lvl1pPr fontAlgn="auto">
              <a:spcBef>
                <a:spcPts val="0"/>
              </a:spcBef>
              <a:spcAft>
                <a:spcPts val="0"/>
              </a:spcAft>
              <a:defRPr>
                <a:latin typeface="+mn-lt"/>
                <a:ea typeface="+mn-ea"/>
              </a:defRPr>
            </a:lvl1pPr>
          </a:lstStyle>
          <a:p>
            <a:pPr>
              <a:defRPr/>
            </a:pPr>
            <a:fld id="{404DBCEF-19A6-4004-B125-9F389965607C}" type="slidenum">
              <a:rPr lang="en-US"/>
              <a:pPr>
                <a:defRPr/>
              </a:pPr>
              <a:t>‹#›</a:t>
            </a:fld>
            <a:endParaRPr lang="en-US"/>
          </a:p>
        </p:txBody>
      </p:sp>
      <p:sp>
        <p:nvSpPr>
          <p:cNvPr id="8" name="Content Placeholder 2"/>
          <p:cNvSpPr>
            <a:spLocks noGrp="1"/>
          </p:cNvSpPr>
          <p:nvPr>
            <p:ph sz="half" idx="1"/>
          </p:nvPr>
        </p:nvSpPr>
        <p:spPr>
          <a:xfrm>
            <a:off x="323528" y="1268760"/>
            <a:ext cx="4246885" cy="496855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9" name="Content Placeholder 3"/>
          <p:cNvSpPr>
            <a:spLocks noGrp="1"/>
          </p:cNvSpPr>
          <p:nvPr>
            <p:ph sz="half" idx="2"/>
          </p:nvPr>
        </p:nvSpPr>
        <p:spPr>
          <a:xfrm>
            <a:off x="4716016" y="1268760"/>
            <a:ext cx="4254624" cy="496855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Tree>
    <p:extLst>
      <p:ext uri="{BB962C8B-B14F-4D97-AF65-F5344CB8AC3E}">
        <p14:creationId xmlns:p14="http://schemas.microsoft.com/office/powerpoint/2010/main" val="694975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showMasterPhAnim="0" userDrawn="1">
  <p:cSld name="5_Title and Content">
    <p:spTree>
      <p:nvGrpSpPr>
        <p:cNvPr id="1" name=""/>
        <p:cNvGrpSpPr/>
        <p:nvPr/>
      </p:nvGrpSpPr>
      <p:grpSpPr>
        <a:xfrm>
          <a:off x="0" y="0"/>
          <a:ext cx="0" cy="0"/>
          <a:chOff x="0" y="0"/>
          <a:chExt cx="0" cy="0"/>
        </a:xfrm>
      </p:grpSpPr>
      <p:pic>
        <p:nvPicPr>
          <p:cNvPr id="11" name="Picture 10" descr="PPT_RM_page.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6340" y="0"/>
            <a:ext cx="9180512" cy="6858000"/>
          </a:xfrm>
          <a:prstGeom prst="rect">
            <a:avLst/>
          </a:prstGeom>
        </p:spPr>
      </p:pic>
      <p:sp>
        <p:nvSpPr>
          <p:cNvPr id="3" name="Content Placeholder 2"/>
          <p:cNvSpPr>
            <a:spLocks noGrp="1"/>
          </p:cNvSpPr>
          <p:nvPr>
            <p:ph idx="1"/>
          </p:nvPr>
        </p:nvSpPr>
        <p:spPr>
          <a:xfrm>
            <a:off x="323528" y="1196752"/>
            <a:ext cx="8639175" cy="5040560"/>
          </a:xfrm>
        </p:spPr>
        <p:txBody>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0" name="Slide Number Placeholder 5"/>
          <p:cNvSpPr>
            <a:spLocks noGrp="1"/>
          </p:cNvSpPr>
          <p:nvPr>
            <p:ph type="sldNum" sz="quarter" idx="12"/>
          </p:nvPr>
        </p:nvSpPr>
        <p:spPr/>
        <p:txBody>
          <a:bodyPr/>
          <a:lstStyle>
            <a:lvl1pPr fontAlgn="auto">
              <a:spcBef>
                <a:spcPts val="0"/>
              </a:spcBef>
              <a:spcAft>
                <a:spcPts val="0"/>
              </a:spcAft>
              <a:defRPr>
                <a:latin typeface="+mn-lt"/>
                <a:ea typeface="+mn-ea"/>
              </a:defRPr>
            </a:lvl1pPr>
          </a:lstStyle>
          <a:p>
            <a:pPr>
              <a:defRPr/>
            </a:pPr>
            <a:fld id="{404DBCEF-19A6-4004-B125-9F389965607C}" type="slidenum">
              <a:rPr lang="en-US"/>
              <a:pPr>
                <a:defRPr/>
              </a:pPr>
              <a:t>‹#›</a:t>
            </a:fld>
            <a:endParaRPr lang="en-US"/>
          </a:p>
        </p:txBody>
      </p:sp>
    </p:spTree>
    <p:extLst>
      <p:ext uri="{BB962C8B-B14F-4D97-AF65-F5344CB8AC3E}">
        <p14:creationId xmlns:p14="http://schemas.microsoft.com/office/powerpoint/2010/main" val="324198557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5362" name="Title Placeholder 1"/>
          <p:cNvSpPr>
            <a:spLocks noGrp="1"/>
          </p:cNvSpPr>
          <p:nvPr>
            <p:ph type="title"/>
          </p:nvPr>
        </p:nvSpPr>
        <p:spPr bwMode="auto">
          <a:xfrm>
            <a:off x="323850" y="333375"/>
            <a:ext cx="7478713" cy="10080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t>Click to edit Master title style</a:t>
            </a:r>
          </a:p>
        </p:txBody>
      </p:sp>
      <p:sp>
        <p:nvSpPr>
          <p:cNvPr id="3" name="Text Placeholder 2"/>
          <p:cNvSpPr>
            <a:spLocks noGrp="1"/>
          </p:cNvSpPr>
          <p:nvPr>
            <p:ph type="body" idx="1"/>
          </p:nvPr>
        </p:nvSpPr>
        <p:spPr bwMode="auto">
          <a:xfrm>
            <a:off x="323850" y="1495425"/>
            <a:ext cx="8639175" cy="47418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395288" y="6356350"/>
            <a:ext cx="2195512" cy="365125"/>
          </a:xfrm>
          <a:prstGeom prst="rect">
            <a:avLst/>
          </a:prstGeom>
        </p:spPr>
        <p:txBody>
          <a:bodyPr vert="horz" lIns="91440" tIns="45720" rIns="91440" bIns="45720" rtlCol="0" anchor="ctr"/>
          <a:lstStyle>
            <a:lvl1pPr algn="l">
              <a:defRPr sz="1000">
                <a:solidFill>
                  <a:srgbClr val="2D2D2D">
                    <a:tint val="75000"/>
                  </a:srgbClr>
                </a:solidFill>
                <a:latin typeface="Garamond" pitchFamily="18" charset="0"/>
                <a:ea typeface="MS PGothic" pitchFamily="34" charset="-128"/>
                <a:cs typeface="+mn-cs"/>
              </a:defRPr>
            </a:lvl1pPr>
          </a:lstStyle>
          <a:p>
            <a:pPr>
              <a:defRPr/>
            </a:pPr>
            <a:fld id="{DF6C09D9-D1B6-4568-8B87-5A6249D0DBD1}" type="datetime1">
              <a:rPr lang="en-US"/>
              <a:pPr>
                <a:defRPr/>
              </a:pPr>
              <a:t>9/18/2024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000">
                <a:solidFill>
                  <a:srgbClr val="2D2D2D">
                    <a:tint val="75000"/>
                  </a:srgbClr>
                </a:solidFill>
                <a:latin typeface="Garamond" pitchFamily="18" charset="0"/>
                <a:ea typeface="MS PGothic" pitchFamily="34" charset="-128"/>
                <a:cs typeface="+mn-cs"/>
              </a:defRPr>
            </a:lvl1pPr>
          </a:lstStyle>
          <a:p>
            <a:pPr>
              <a:defRPr/>
            </a:pPr>
            <a:r>
              <a:rPr lang="en-US"/>
              <a:t>Copyright Ruth Miskin Literacy</a:t>
            </a:r>
          </a:p>
        </p:txBody>
      </p:sp>
      <p:sp>
        <p:nvSpPr>
          <p:cNvPr id="6" name="Slide Number Placeholder 5"/>
          <p:cNvSpPr>
            <a:spLocks noGrp="1"/>
          </p:cNvSpPr>
          <p:nvPr>
            <p:ph type="sldNum" sz="quarter" idx="4"/>
          </p:nvPr>
        </p:nvSpPr>
        <p:spPr>
          <a:xfrm>
            <a:off x="6553200" y="6356350"/>
            <a:ext cx="2409825" cy="365125"/>
          </a:xfrm>
          <a:prstGeom prst="rect">
            <a:avLst/>
          </a:prstGeom>
        </p:spPr>
        <p:txBody>
          <a:bodyPr vert="horz" lIns="91440" tIns="45720" rIns="91440" bIns="45720" rtlCol="0" anchor="ctr"/>
          <a:lstStyle>
            <a:lvl1pPr algn="r">
              <a:defRPr sz="1000">
                <a:solidFill>
                  <a:srgbClr val="2D2D2D">
                    <a:tint val="75000"/>
                  </a:srgbClr>
                </a:solidFill>
                <a:latin typeface="Garamond" pitchFamily="18" charset="0"/>
                <a:ea typeface="MS PGothic" pitchFamily="34" charset="-128"/>
                <a:cs typeface="+mn-cs"/>
              </a:defRPr>
            </a:lvl1pPr>
          </a:lstStyle>
          <a:p>
            <a:pPr>
              <a:defRPr/>
            </a:pPr>
            <a:fld id="{D366FC25-FCA6-4D86-A84B-F6C8160D7687}" type="slidenum">
              <a:rPr lang="en-US"/>
              <a:pPr>
                <a:defRPr/>
              </a:pPr>
              <a:t>‹#›</a:t>
            </a:fld>
            <a:endParaRPr lang="en-US"/>
          </a:p>
        </p:txBody>
      </p:sp>
      <p:sp>
        <p:nvSpPr>
          <p:cNvPr id="7" name="Rectangle 6"/>
          <p:cNvSpPr/>
          <p:nvPr/>
        </p:nvSpPr>
        <p:spPr>
          <a:xfrm>
            <a:off x="395288" y="188913"/>
            <a:ext cx="8567737" cy="144462"/>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solidFill>
                <a:prstClr val="white"/>
              </a:solidFill>
            </a:endParaRPr>
          </a:p>
        </p:txBody>
      </p:sp>
      <p:pic>
        <p:nvPicPr>
          <p:cNvPr id="15368" name="Picture 9" descr="RM_shape.jpg"/>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8243888" y="404813"/>
            <a:ext cx="688975" cy="720725"/>
          </a:xfrm>
          <a:prstGeom prst="rect">
            <a:avLst/>
          </a:prstGeom>
          <a:noFill/>
          <a:ln w="9525">
            <a:noFill/>
            <a:miter lim="800000"/>
            <a:headEnd/>
            <a:tailEnd/>
          </a:ln>
        </p:spPr>
      </p:pic>
      <p:cxnSp>
        <p:nvCxnSpPr>
          <p:cNvPr id="13" name="Straight Connector 12"/>
          <p:cNvCxnSpPr/>
          <p:nvPr/>
        </p:nvCxnSpPr>
        <p:spPr>
          <a:xfrm>
            <a:off x="323850" y="188913"/>
            <a:ext cx="0" cy="6480175"/>
          </a:xfrm>
          <a:prstGeom prst="line">
            <a:avLst/>
          </a:prstGeom>
          <a:ln>
            <a:prstDash val="sysDot"/>
          </a:ln>
          <a:effectLst/>
        </p:spPr>
        <p:style>
          <a:lnRef idx="2">
            <a:schemeClr val="accent4"/>
          </a:lnRef>
          <a:fillRef idx="0">
            <a:schemeClr val="accent4"/>
          </a:fillRef>
          <a:effectRef idx="1">
            <a:schemeClr val="accent4"/>
          </a:effectRef>
          <a:fontRef idx="minor">
            <a:schemeClr val="tx1"/>
          </a:fontRef>
        </p:style>
      </p:cxnSp>
      <p:pic>
        <p:nvPicPr>
          <p:cNvPr id="10" name="Picture 9" descr="PPT_RM_page.jpg"/>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52712779"/>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2">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3">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4">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5">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Lst>
      </p:bldP>
    </p:bldLst>
  </p:timing>
  <p:hf sldNum="0" hdr="0"/>
  <p:txStyles>
    <p:titleStyle>
      <a:lvl1pPr algn="l" rtl="0" eaLnBrk="1" fontAlgn="base" hangingPunct="1">
        <a:lnSpc>
          <a:spcPct val="90000"/>
        </a:lnSpc>
        <a:spcBef>
          <a:spcPct val="0"/>
        </a:spcBef>
        <a:spcAft>
          <a:spcPct val="0"/>
        </a:spcAft>
        <a:defRPr sz="3000" b="1" kern="1200">
          <a:solidFill>
            <a:srgbClr val="787878"/>
          </a:solidFill>
          <a:latin typeface="+mn-lt"/>
          <a:ea typeface="+mj-ea"/>
          <a:cs typeface="+mj-cs"/>
        </a:defRPr>
      </a:lvl1pPr>
      <a:lvl2pPr algn="l" rtl="0" eaLnBrk="1" fontAlgn="base" hangingPunct="1">
        <a:lnSpc>
          <a:spcPct val="90000"/>
        </a:lnSpc>
        <a:spcBef>
          <a:spcPct val="0"/>
        </a:spcBef>
        <a:spcAft>
          <a:spcPct val="0"/>
        </a:spcAft>
        <a:defRPr sz="3000" b="1">
          <a:solidFill>
            <a:srgbClr val="787878"/>
          </a:solidFill>
          <a:latin typeface="Arial" pitchFamily="34" charset="0"/>
        </a:defRPr>
      </a:lvl2pPr>
      <a:lvl3pPr algn="l" rtl="0" eaLnBrk="1" fontAlgn="base" hangingPunct="1">
        <a:lnSpc>
          <a:spcPct val="90000"/>
        </a:lnSpc>
        <a:spcBef>
          <a:spcPct val="0"/>
        </a:spcBef>
        <a:spcAft>
          <a:spcPct val="0"/>
        </a:spcAft>
        <a:defRPr sz="3000" b="1">
          <a:solidFill>
            <a:srgbClr val="787878"/>
          </a:solidFill>
          <a:latin typeface="Arial" pitchFamily="34" charset="0"/>
        </a:defRPr>
      </a:lvl3pPr>
      <a:lvl4pPr algn="l" rtl="0" eaLnBrk="1" fontAlgn="base" hangingPunct="1">
        <a:lnSpc>
          <a:spcPct val="90000"/>
        </a:lnSpc>
        <a:spcBef>
          <a:spcPct val="0"/>
        </a:spcBef>
        <a:spcAft>
          <a:spcPct val="0"/>
        </a:spcAft>
        <a:defRPr sz="3000" b="1">
          <a:solidFill>
            <a:srgbClr val="787878"/>
          </a:solidFill>
          <a:latin typeface="Arial" pitchFamily="34" charset="0"/>
        </a:defRPr>
      </a:lvl4pPr>
      <a:lvl5pPr algn="l" rtl="0" eaLnBrk="1" fontAlgn="base" hangingPunct="1">
        <a:lnSpc>
          <a:spcPct val="90000"/>
        </a:lnSpc>
        <a:spcBef>
          <a:spcPct val="0"/>
        </a:spcBef>
        <a:spcAft>
          <a:spcPct val="0"/>
        </a:spcAft>
        <a:defRPr sz="3000" b="1">
          <a:solidFill>
            <a:srgbClr val="787878"/>
          </a:solidFill>
          <a:latin typeface="Arial" pitchFamily="34" charset="0"/>
        </a:defRPr>
      </a:lvl5pPr>
      <a:lvl6pPr marL="457200" algn="l" rtl="0" eaLnBrk="1" fontAlgn="base" hangingPunct="1">
        <a:lnSpc>
          <a:spcPct val="90000"/>
        </a:lnSpc>
        <a:spcBef>
          <a:spcPct val="0"/>
        </a:spcBef>
        <a:spcAft>
          <a:spcPct val="0"/>
        </a:spcAft>
        <a:defRPr sz="3000" b="1">
          <a:solidFill>
            <a:srgbClr val="787878"/>
          </a:solidFill>
          <a:latin typeface="Arial" pitchFamily="34" charset="0"/>
        </a:defRPr>
      </a:lvl6pPr>
      <a:lvl7pPr marL="914400" algn="l" rtl="0" eaLnBrk="1" fontAlgn="base" hangingPunct="1">
        <a:lnSpc>
          <a:spcPct val="90000"/>
        </a:lnSpc>
        <a:spcBef>
          <a:spcPct val="0"/>
        </a:spcBef>
        <a:spcAft>
          <a:spcPct val="0"/>
        </a:spcAft>
        <a:defRPr sz="3000" b="1">
          <a:solidFill>
            <a:srgbClr val="787878"/>
          </a:solidFill>
          <a:latin typeface="Arial" pitchFamily="34" charset="0"/>
        </a:defRPr>
      </a:lvl7pPr>
      <a:lvl8pPr marL="1371600" algn="l" rtl="0" eaLnBrk="1" fontAlgn="base" hangingPunct="1">
        <a:lnSpc>
          <a:spcPct val="90000"/>
        </a:lnSpc>
        <a:spcBef>
          <a:spcPct val="0"/>
        </a:spcBef>
        <a:spcAft>
          <a:spcPct val="0"/>
        </a:spcAft>
        <a:defRPr sz="3000" b="1">
          <a:solidFill>
            <a:srgbClr val="787878"/>
          </a:solidFill>
          <a:latin typeface="Arial" pitchFamily="34" charset="0"/>
        </a:defRPr>
      </a:lvl8pPr>
      <a:lvl9pPr marL="1828800" algn="l" rtl="0" eaLnBrk="1" fontAlgn="base" hangingPunct="1">
        <a:lnSpc>
          <a:spcPct val="90000"/>
        </a:lnSpc>
        <a:spcBef>
          <a:spcPct val="0"/>
        </a:spcBef>
        <a:spcAft>
          <a:spcPct val="0"/>
        </a:spcAft>
        <a:defRPr sz="3000" b="1">
          <a:solidFill>
            <a:srgbClr val="787878"/>
          </a:solidFill>
          <a:latin typeface="Arial" pitchFamily="34" charset="0"/>
        </a:defRPr>
      </a:lvl9pPr>
    </p:titleStyle>
    <p:bodyStyle>
      <a:lvl1pPr algn="l" rtl="0" eaLnBrk="1" fontAlgn="base" hangingPunct="1">
        <a:lnSpc>
          <a:spcPct val="90000"/>
        </a:lnSpc>
        <a:spcBef>
          <a:spcPct val="20000"/>
        </a:spcBef>
        <a:spcAft>
          <a:spcPct val="0"/>
        </a:spcAft>
        <a:buFont typeface="Arial" charset="0"/>
        <a:defRPr sz="3200" kern="1200">
          <a:solidFill>
            <a:schemeClr val="tx2"/>
          </a:solidFill>
          <a:latin typeface="+mn-lt"/>
          <a:ea typeface="+mn-ea"/>
          <a:cs typeface="+mn-cs"/>
        </a:defRPr>
      </a:lvl1pPr>
      <a:lvl2pPr algn="l" rtl="0" eaLnBrk="1" fontAlgn="base" hangingPunct="1">
        <a:lnSpc>
          <a:spcPct val="90000"/>
        </a:lnSpc>
        <a:spcBef>
          <a:spcPct val="20000"/>
        </a:spcBef>
        <a:spcAft>
          <a:spcPct val="0"/>
        </a:spcAft>
        <a:buFont typeface="Arial" charset="0"/>
        <a:defRPr sz="2800" kern="1200">
          <a:solidFill>
            <a:schemeClr val="tx2"/>
          </a:solidFill>
          <a:latin typeface="+mn-lt"/>
          <a:ea typeface="+mn-ea"/>
          <a:cs typeface="+mn-cs"/>
        </a:defRPr>
      </a:lvl2pPr>
      <a:lvl3pPr algn="l" rtl="0" eaLnBrk="1" fontAlgn="base" hangingPunct="1">
        <a:lnSpc>
          <a:spcPct val="90000"/>
        </a:lnSpc>
        <a:spcBef>
          <a:spcPct val="20000"/>
        </a:spcBef>
        <a:spcAft>
          <a:spcPct val="0"/>
        </a:spcAft>
        <a:buFont typeface="Arial" charset="0"/>
        <a:defRPr sz="2400" kern="1200">
          <a:solidFill>
            <a:schemeClr val="tx2"/>
          </a:solidFill>
          <a:latin typeface="+mn-lt"/>
          <a:ea typeface="+mn-ea"/>
          <a:cs typeface="+mn-cs"/>
        </a:defRPr>
      </a:lvl3pPr>
      <a:lvl4pPr algn="l" rtl="0" eaLnBrk="1" fontAlgn="base" hangingPunct="1">
        <a:lnSpc>
          <a:spcPct val="90000"/>
        </a:lnSpc>
        <a:spcBef>
          <a:spcPct val="20000"/>
        </a:spcBef>
        <a:spcAft>
          <a:spcPct val="0"/>
        </a:spcAft>
        <a:buFont typeface="Arial" charset="0"/>
        <a:defRPr sz="2000" kern="1200">
          <a:solidFill>
            <a:schemeClr val="tx2"/>
          </a:solidFill>
          <a:latin typeface="+mn-lt"/>
          <a:ea typeface="+mn-ea"/>
          <a:cs typeface="+mn-cs"/>
        </a:defRPr>
      </a:lvl4pPr>
      <a:lvl5pPr algn="l" rtl="0" eaLnBrk="1" fontAlgn="base" hangingPunct="1">
        <a:lnSpc>
          <a:spcPct val="90000"/>
        </a:lnSpc>
        <a:spcBef>
          <a:spcPct val="20000"/>
        </a:spcBef>
        <a:spcAft>
          <a:spcPct val="0"/>
        </a:spcAft>
        <a:buFont typeface="Arial" charset="0"/>
        <a:defRPr sz="2000" kern="1200">
          <a:solidFill>
            <a:schemeClr val="tx2"/>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slideLayout" Target="../slideLayouts/slideLayout2.xml"/><Relationship Id="rId1" Type="http://schemas.openxmlformats.org/officeDocument/2006/relationships/video" Target="https://www.youtube.com/embed/kjHqJQ8sxs4?list=PLDe74j1F52zSCiOMSn3zQDSzgu9TrbQ1c" TargetMode="Externa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hyperlink" Target="https://www.youtube.com/watch?v=UCI2mu7URBc&amp;safe=true" TargetMode="External"/><Relationship Id="rId3" Type="http://schemas.openxmlformats.org/officeDocument/2006/relationships/hyperlink" Target="https://www.phonicsplay.co.uk/" TargetMode="External"/><Relationship Id="rId7" Type="http://schemas.openxmlformats.org/officeDocument/2006/relationships/hyperlink" Target="https://www.wegettoteach.com/resources" TargetMode="External"/><Relationship Id="rId2" Type="http://schemas.openxmlformats.org/officeDocument/2006/relationships/hyperlink" Target="https://www.booktrust.org.uk/books-and-reading/" TargetMode="External"/><Relationship Id="rId1" Type="http://schemas.openxmlformats.org/officeDocument/2006/relationships/slideLayout" Target="../slideLayouts/slideLayout2.xml"/><Relationship Id="rId6" Type="http://schemas.openxmlformats.org/officeDocument/2006/relationships/hyperlink" Target="https://www.youtube.com/watch?v=BqhXUW_v-1s&amp;safe=true" TargetMode="External"/><Relationship Id="rId5" Type="http://schemas.openxmlformats.org/officeDocument/2006/relationships/hyperlink" Target="https://www.roythezebra.com/" TargetMode="External"/><Relationship Id="rId4" Type="http://schemas.openxmlformats.org/officeDocument/2006/relationships/hyperlink" Target="http://www.ictgames.com/"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slideLayout" Target="../slideLayouts/slideLayout2.xml"/><Relationship Id="rId1" Type="http://schemas.openxmlformats.org/officeDocument/2006/relationships/video" Target="https://www.youtube.com/embed/LbKGLJPp6ww?list=PLDe74j1F52zSCiOMSn3zQDSzgu9TrbQ1c" TargetMode="Externa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42.xml.rels><?xml version="1.0" encoding="UTF-8" standalone="yes"?>
<Relationships xmlns="http://schemas.openxmlformats.org/package/2006/relationships"><Relationship Id="rId3" Type="http://schemas.openxmlformats.org/officeDocument/2006/relationships/hyperlink" Target="http://www.ruthmiskin.com/en/parents/"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hyperlink" Target="http://www.oxfordowl.co.uk/Reading/" TargetMode="External"/><Relationship Id="rId4" Type="http://schemas.openxmlformats.org/officeDocument/2006/relationships/hyperlink" Target="https://www.facebook.com/miskin.education"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slideLayout" Target="../slideLayouts/slideLayout2.xml"/><Relationship Id="rId1" Type="http://schemas.openxmlformats.org/officeDocument/2006/relationships/video" Target="https://www.youtube.com/embed/TkXcabDUg7Q?list=PLDe74j1F52zSCiOMSn3zQDSzgu9TrbQ1c"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19789" y="4358965"/>
            <a:ext cx="6131859" cy="1181993"/>
          </a:xfrm>
        </p:spPr>
        <p:txBody>
          <a:bodyPr>
            <a:normAutofit fontScale="90000"/>
          </a:bodyPr>
          <a:lstStyle/>
          <a:p>
            <a:r>
              <a:rPr lang="en-GB" dirty="0"/>
              <a:t>Read, Write, Inc.</a:t>
            </a:r>
            <a:br>
              <a:rPr lang="en-GB" dirty="0"/>
            </a:br>
            <a:r>
              <a:rPr lang="en-GB" dirty="0"/>
              <a:t>Phonics and Reading Workshop  </a:t>
            </a:r>
          </a:p>
        </p:txBody>
      </p:sp>
    </p:spTree>
    <p:extLst>
      <p:ext uri="{BB962C8B-B14F-4D97-AF65-F5344CB8AC3E}">
        <p14:creationId xmlns:p14="http://schemas.microsoft.com/office/powerpoint/2010/main" val="124473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ctr"/>
            <a:endParaRPr lang="en-GB" sz="4000" dirty="0"/>
          </a:p>
          <a:p>
            <a:pPr algn="ctr"/>
            <a:endParaRPr lang="en-GB" sz="4000" dirty="0"/>
          </a:p>
          <a:p>
            <a:pPr algn="ctr"/>
            <a:r>
              <a:rPr lang="en-GB" sz="4000" dirty="0"/>
              <a:t>WELCOME</a:t>
            </a:r>
          </a:p>
          <a:p>
            <a:pPr algn="ctr"/>
            <a:br>
              <a:rPr lang="en-GB" sz="4000" dirty="0"/>
            </a:br>
            <a:r>
              <a:rPr lang="en-GB" sz="4000" dirty="0"/>
              <a:t>Phonics and Reading Workshop</a:t>
            </a:r>
            <a:br>
              <a:rPr lang="en-GB" sz="4000" dirty="0"/>
            </a:br>
            <a:endParaRPr lang="en-GB" sz="4000" dirty="0"/>
          </a:p>
        </p:txBody>
      </p:sp>
    </p:spTree>
    <p:extLst>
      <p:ext uri="{BB962C8B-B14F-4D97-AF65-F5344CB8AC3E}">
        <p14:creationId xmlns:p14="http://schemas.microsoft.com/office/powerpoint/2010/main" val="9690045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aims for your child as a reader at Stretton Primary School</a:t>
            </a:r>
          </a:p>
        </p:txBody>
      </p:sp>
      <p:sp>
        <p:nvSpPr>
          <p:cNvPr id="3" name="Content Placeholder 2"/>
          <p:cNvSpPr>
            <a:spLocks noGrp="1"/>
          </p:cNvSpPr>
          <p:nvPr>
            <p:ph idx="1"/>
          </p:nvPr>
        </p:nvSpPr>
        <p:spPr/>
        <p:txBody>
          <a:bodyPr/>
          <a:lstStyle/>
          <a:p>
            <a:r>
              <a:rPr lang="en-GB" dirty="0"/>
              <a:t>To develop a love of reading.</a:t>
            </a:r>
          </a:p>
          <a:p>
            <a:r>
              <a:rPr lang="en-GB" dirty="0"/>
              <a:t>Develop fluency and independence.</a:t>
            </a:r>
          </a:p>
          <a:p>
            <a:r>
              <a:rPr lang="en-GB" dirty="0"/>
              <a:t>Develop comprehension skills and understanding.</a:t>
            </a:r>
          </a:p>
          <a:p>
            <a:r>
              <a:rPr lang="en-GB" dirty="0"/>
              <a:t>To be introduced to different authors and genres.</a:t>
            </a:r>
          </a:p>
          <a:p>
            <a:r>
              <a:rPr lang="en-GB" dirty="0"/>
              <a:t>Have the opportunity to discuss and review books. </a:t>
            </a:r>
          </a:p>
          <a:p>
            <a:endParaRPr lang="en-GB" dirty="0"/>
          </a:p>
        </p:txBody>
      </p:sp>
    </p:spTree>
    <p:extLst>
      <p:ext uri="{BB962C8B-B14F-4D97-AF65-F5344CB8AC3E}">
        <p14:creationId xmlns:p14="http://schemas.microsoft.com/office/powerpoint/2010/main" val="42489710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is reading important?</a:t>
            </a:r>
          </a:p>
        </p:txBody>
      </p:sp>
      <p:sp>
        <p:nvSpPr>
          <p:cNvPr id="3" name="Content Placeholder 2"/>
          <p:cNvSpPr>
            <a:spLocks noGrp="1"/>
          </p:cNvSpPr>
          <p:nvPr>
            <p:ph idx="1"/>
          </p:nvPr>
        </p:nvSpPr>
        <p:spPr/>
        <p:txBody>
          <a:bodyPr/>
          <a:lstStyle/>
          <a:p>
            <a:r>
              <a:rPr lang="en-GB" sz="2800" dirty="0"/>
              <a:t>Reading is fundamental to education. Proficiency in reading, writing and spoken language is vital for pupils’ success. Through these, they develop communication skills for education and for working with others: in school, in training and at work. </a:t>
            </a:r>
          </a:p>
          <a:p>
            <a:endParaRPr lang="en-GB" sz="2800"/>
          </a:p>
          <a:p>
            <a:endParaRPr lang="en-GB" sz="2800" dirty="0"/>
          </a:p>
          <a:p>
            <a:r>
              <a:rPr lang="en-GB" sz="2800" dirty="0"/>
              <a:t>Pupils who find it difficult to learn to read are likely to struggle across the curriculum, since English is both a subject in its own right and the medium for teaching (The reading framework: teaching the foundations of literacy July 2021)</a:t>
            </a:r>
          </a:p>
        </p:txBody>
      </p:sp>
    </p:spTree>
    <p:extLst>
      <p:ext uri="{BB962C8B-B14F-4D97-AF65-F5344CB8AC3E}">
        <p14:creationId xmlns:p14="http://schemas.microsoft.com/office/powerpoint/2010/main" val="36471697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rotWithShape="1">
          <a:blip r:embed="rId2"/>
          <a:srcRect l="22953" t="17984" r="23404" b="11026"/>
          <a:stretch/>
        </p:blipFill>
        <p:spPr>
          <a:xfrm>
            <a:off x="323528" y="260648"/>
            <a:ext cx="8238581" cy="6132755"/>
          </a:xfrm>
          <a:prstGeom prst="rect">
            <a:avLst/>
          </a:prstGeom>
        </p:spPr>
      </p:pic>
    </p:spTree>
    <p:extLst>
      <p:ext uri="{BB962C8B-B14F-4D97-AF65-F5344CB8AC3E}">
        <p14:creationId xmlns:p14="http://schemas.microsoft.com/office/powerpoint/2010/main" val="3176139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latin typeface="Segoe UI Light" panose="020B0502040204020203" pitchFamily="34" charset="0"/>
                <a:cs typeface="Segoe UI Light" panose="020B0502040204020203" pitchFamily="34" charset="0"/>
              </a:rPr>
              <a:t>Reading</a:t>
            </a:r>
            <a:endParaRPr lang="en-GB" dirty="0"/>
          </a:p>
        </p:txBody>
      </p:sp>
      <p:sp>
        <p:nvSpPr>
          <p:cNvPr id="4" name="Content Placeholder 2"/>
          <p:cNvSpPr>
            <a:spLocks noGrp="1"/>
          </p:cNvSpPr>
          <p:nvPr>
            <p:ph idx="1"/>
          </p:nvPr>
        </p:nvSpPr>
        <p:spPr/>
        <p:txBody>
          <a:bodyPr/>
          <a:lstStyle/>
          <a:p>
            <a:pPr eaLnBrk="1" hangingPunct="1"/>
            <a:r>
              <a:rPr lang="en-GB" altLang="en-US" sz="2800" dirty="0">
                <a:latin typeface="Segoe UI Light" panose="020B0502040204020203" pitchFamily="34" charset="0"/>
                <a:cs typeface="Segoe UI Light" panose="020B0502040204020203" pitchFamily="34" charset="0"/>
              </a:rPr>
              <a:t>Reading involves understanding the meaning of print which is all around us – books, magazines, posters, advertisements, films, DVDs and computers</a:t>
            </a:r>
          </a:p>
          <a:p>
            <a:pPr eaLnBrk="1" hangingPunct="1"/>
            <a:r>
              <a:rPr lang="en-GB" altLang="en-US" sz="2800" dirty="0">
                <a:latin typeface="Segoe UI Light" panose="020B0502040204020203" pitchFamily="34" charset="0"/>
                <a:cs typeface="Segoe UI Light" panose="020B0502040204020203" pitchFamily="34" charset="0"/>
              </a:rPr>
              <a:t>We read for many different reasons. It is good for the children to understand that we all read for pleasure, learning, to follow instructions and gain information</a:t>
            </a:r>
          </a:p>
          <a:p>
            <a:pPr eaLnBrk="1" hangingPunct="1"/>
            <a:r>
              <a:rPr lang="en-GB" altLang="en-US" sz="2800" dirty="0">
                <a:latin typeface="Segoe UI Light" panose="020B0502040204020203" pitchFamily="34" charset="0"/>
                <a:cs typeface="Segoe UI Light" panose="020B0502040204020203" pitchFamily="34" charset="0"/>
              </a:rPr>
              <a:t>Reading at home does not always have to mean just our school reading books</a:t>
            </a:r>
          </a:p>
          <a:p>
            <a:pPr eaLnBrk="1" hangingPunct="1"/>
            <a:r>
              <a:rPr lang="en-US" altLang="en-US" sz="2800" dirty="0">
                <a:latin typeface="Segoe UI Light" panose="020B0502040204020203" pitchFamily="34" charset="0"/>
                <a:cs typeface="Segoe UI Light" panose="020B0502040204020203" pitchFamily="34" charset="0"/>
              </a:rPr>
              <a:t>Adults modelling reading to children is very important</a:t>
            </a:r>
          </a:p>
          <a:p>
            <a:pPr eaLnBrk="1" hangingPunct="1"/>
            <a:endParaRPr lang="en-GB" altLang="en-US" sz="2400" dirty="0">
              <a:latin typeface="Segoe UI Light" panose="020B0502040204020203" pitchFamily="34" charset="0"/>
              <a:cs typeface="Segoe UI Light" panose="020B0502040204020203" pitchFamily="34" charset="0"/>
            </a:endParaRPr>
          </a:p>
          <a:p>
            <a:pPr eaLnBrk="1" hangingPunct="1">
              <a:buFont typeface="Wingdings 2" panose="05020102010507070707" pitchFamily="18" charset="2"/>
              <a:buNone/>
            </a:pPr>
            <a:endParaRPr lang="en-GB" altLang="en-US" dirty="0"/>
          </a:p>
          <a:p>
            <a:pPr eaLnBrk="1" hangingPunct="1">
              <a:buFontTx/>
              <a:buNone/>
            </a:pPr>
            <a:endParaRPr lang="en-GB" altLang="en-US" dirty="0"/>
          </a:p>
          <a:p>
            <a:pPr eaLnBrk="1" hangingPunct="1">
              <a:buFontTx/>
              <a:buNone/>
            </a:pPr>
            <a:endParaRPr lang="en-GB" altLang="en-US" dirty="0"/>
          </a:p>
        </p:txBody>
      </p:sp>
    </p:spTree>
    <p:extLst>
      <p:ext uri="{BB962C8B-B14F-4D97-AF65-F5344CB8AC3E}">
        <p14:creationId xmlns:p14="http://schemas.microsoft.com/office/powerpoint/2010/main" val="29165502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latin typeface="Segoe UI Light" panose="020B0502040204020203" pitchFamily="34" charset="0"/>
                <a:cs typeface="Segoe UI Light" panose="020B0502040204020203" pitchFamily="34" charset="0"/>
              </a:rPr>
              <a:t>Six early literacy skills</a:t>
            </a:r>
            <a:endParaRPr lang="en-GB" dirty="0"/>
          </a:p>
        </p:txBody>
      </p:sp>
      <p:sp>
        <p:nvSpPr>
          <p:cNvPr id="4" name="Content Placeholder 2">
            <a:extLst>
              <a:ext uri="{FF2B5EF4-FFF2-40B4-BE49-F238E27FC236}">
                <a16:creationId xmlns:a16="http://schemas.microsoft.com/office/drawing/2014/main" id="{D50D83CB-CC40-4976-9C19-20CF9AF5859B}"/>
              </a:ext>
            </a:extLst>
          </p:cNvPr>
          <p:cNvSpPr>
            <a:spLocks noGrp="1"/>
          </p:cNvSpPr>
          <p:nvPr>
            <p:ph idx="1"/>
          </p:nvPr>
        </p:nvSpPr>
        <p:spPr/>
        <p:txBody>
          <a:bodyPr rtlCol="0">
            <a:normAutofit/>
          </a:bodyPr>
          <a:lstStyle/>
          <a:p>
            <a:pPr eaLnBrk="1" fontAlgn="auto" hangingPunct="1">
              <a:spcAft>
                <a:spcPts val="0"/>
              </a:spcAft>
              <a:buFont typeface="Wingdings 3" charset="2"/>
              <a:buChar char=""/>
              <a:defRPr/>
            </a:pPr>
            <a:r>
              <a:rPr lang="en-GB" altLang="en-US" sz="2800" b="1" dirty="0">
                <a:solidFill>
                  <a:schemeClr val="tx1">
                    <a:lumMod val="75000"/>
                    <a:lumOff val="25000"/>
                  </a:schemeClr>
                </a:solidFill>
                <a:latin typeface="Segoe UI Light" panose="020B0502040204020203" pitchFamily="34" charset="0"/>
                <a:cs typeface="Segoe UI Light" panose="020B0502040204020203" pitchFamily="34" charset="0"/>
              </a:rPr>
              <a:t>Vocabulary</a:t>
            </a:r>
            <a:r>
              <a:rPr lang="en-GB" altLang="en-US" sz="2800" dirty="0">
                <a:solidFill>
                  <a:schemeClr val="tx1">
                    <a:lumMod val="75000"/>
                    <a:lumOff val="25000"/>
                  </a:schemeClr>
                </a:solidFill>
                <a:latin typeface="Segoe UI Light" panose="020B0502040204020203" pitchFamily="34" charset="0"/>
                <a:cs typeface="Segoe UI Light" panose="020B0502040204020203" pitchFamily="34" charset="0"/>
              </a:rPr>
              <a:t>  </a:t>
            </a:r>
            <a:r>
              <a:rPr lang="en-GB" altLang="en-US" dirty="0">
                <a:solidFill>
                  <a:schemeClr val="tx1">
                    <a:lumMod val="75000"/>
                    <a:lumOff val="25000"/>
                  </a:schemeClr>
                </a:solidFill>
                <a:latin typeface="Segoe UI Light" panose="020B0502040204020203" pitchFamily="34" charset="0"/>
                <a:cs typeface="Segoe UI Light" panose="020B0502040204020203" pitchFamily="34" charset="0"/>
              </a:rPr>
              <a:t>- </a:t>
            </a:r>
            <a:r>
              <a:rPr lang="en-GB" altLang="en-US" sz="2000" dirty="0">
                <a:solidFill>
                  <a:schemeClr val="tx1">
                    <a:lumMod val="75000"/>
                    <a:lumOff val="25000"/>
                  </a:schemeClr>
                </a:solidFill>
                <a:latin typeface="Segoe UI Light" panose="020B0502040204020203" pitchFamily="34" charset="0"/>
                <a:cs typeface="Segoe UI Light" panose="020B0502040204020203" pitchFamily="34" charset="0"/>
              </a:rPr>
              <a:t>wordless books and pictures. Do not underestimate the power of developing vocabulary through wordless books.  </a:t>
            </a:r>
          </a:p>
          <a:p>
            <a:pPr eaLnBrk="1" fontAlgn="auto" hangingPunct="1">
              <a:spcAft>
                <a:spcPts val="0"/>
              </a:spcAft>
              <a:buFont typeface="Wingdings 3" charset="2"/>
              <a:buChar char=""/>
              <a:defRPr/>
            </a:pPr>
            <a:r>
              <a:rPr lang="en-GB" altLang="en-US" sz="2800" b="1" dirty="0">
                <a:solidFill>
                  <a:schemeClr val="tx1">
                    <a:lumMod val="75000"/>
                    <a:lumOff val="25000"/>
                  </a:schemeClr>
                </a:solidFill>
                <a:latin typeface="Segoe UI Light" panose="020B0502040204020203" pitchFamily="34" charset="0"/>
                <a:cs typeface="Segoe UI Light" panose="020B0502040204020203" pitchFamily="34" charset="0"/>
              </a:rPr>
              <a:t>Print Motivation – </a:t>
            </a:r>
            <a:r>
              <a:rPr lang="en-GB" altLang="en-US" sz="2000" dirty="0">
                <a:solidFill>
                  <a:schemeClr val="tx1">
                    <a:lumMod val="75000"/>
                    <a:lumOff val="25000"/>
                  </a:schemeClr>
                </a:solidFill>
                <a:latin typeface="Segoe UI Light" panose="020B0502040204020203" pitchFamily="34" charset="0"/>
                <a:cs typeface="Segoe UI Light" panose="020B0502040204020203" pitchFamily="34" charset="0"/>
              </a:rPr>
              <a:t>to love books and the desire to look through different genres of books. </a:t>
            </a:r>
          </a:p>
          <a:p>
            <a:pPr eaLnBrk="1" fontAlgn="auto" hangingPunct="1">
              <a:spcAft>
                <a:spcPts val="0"/>
              </a:spcAft>
              <a:buFont typeface="Wingdings 3" charset="2"/>
              <a:buChar char=""/>
              <a:defRPr/>
            </a:pPr>
            <a:r>
              <a:rPr lang="en-GB" altLang="en-US" sz="2800" b="1" dirty="0">
                <a:solidFill>
                  <a:schemeClr val="tx1">
                    <a:lumMod val="75000"/>
                    <a:lumOff val="25000"/>
                  </a:schemeClr>
                </a:solidFill>
                <a:latin typeface="Segoe UI Light" panose="020B0502040204020203" pitchFamily="34" charset="0"/>
                <a:cs typeface="Segoe UI Light" panose="020B0502040204020203" pitchFamily="34" charset="0"/>
              </a:rPr>
              <a:t>Print Awareness – </a:t>
            </a:r>
            <a:r>
              <a:rPr lang="en-GB" altLang="en-US" sz="2000" dirty="0">
                <a:solidFill>
                  <a:schemeClr val="tx1">
                    <a:lumMod val="75000"/>
                    <a:lumOff val="25000"/>
                  </a:schemeClr>
                </a:solidFill>
                <a:latin typeface="Segoe UI Light" panose="020B0502040204020203" pitchFamily="34" charset="0"/>
                <a:cs typeface="Segoe UI Light" panose="020B0502040204020203" pitchFamily="34" charset="0"/>
              </a:rPr>
              <a:t>difference between text and pictures. The different between a phoneme, word and sentence. To be aware of different fonts.</a:t>
            </a:r>
          </a:p>
          <a:p>
            <a:pPr eaLnBrk="1" fontAlgn="auto" hangingPunct="1">
              <a:spcAft>
                <a:spcPts val="0"/>
              </a:spcAft>
              <a:buFont typeface="Wingdings 3" charset="2"/>
              <a:buChar char=""/>
              <a:defRPr/>
            </a:pPr>
            <a:r>
              <a:rPr lang="en-GB" altLang="en-US" sz="2800" b="1" dirty="0">
                <a:solidFill>
                  <a:schemeClr val="tx1">
                    <a:lumMod val="75000"/>
                    <a:lumOff val="25000"/>
                  </a:schemeClr>
                </a:solidFill>
                <a:latin typeface="Segoe UI Light" panose="020B0502040204020203" pitchFamily="34" charset="0"/>
                <a:cs typeface="Segoe UI Light" panose="020B0502040204020203" pitchFamily="34" charset="0"/>
              </a:rPr>
              <a:t>Narrative Skills – </a:t>
            </a:r>
            <a:r>
              <a:rPr lang="en-GB" altLang="en-US" sz="2000" dirty="0">
                <a:solidFill>
                  <a:schemeClr val="tx1">
                    <a:lumMod val="75000"/>
                    <a:lumOff val="25000"/>
                  </a:schemeClr>
                </a:solidFill>
                <a:latin typeface="Segoe UI Light" panose="020B0502040204020203" pitchFamily="34" charset="0"/>
                <a:cs typeface="Segoe UI Light" panose="020B0502040204020203" pitchFamily="34" charset="0"/>
              </a:rPr>
              <a:t>retelling stories even if it is through using the pictures.</a:t>
            </a:r>
          </a:p>
          <a:p>
            <a:pPr eaLnBrk="1" fontAlgn="auto" hangingPunct="1">
              <a:spcAft>
                <a:spcPts val="0"/>
              </a:spcAft>
              <a:buFont typeface="Wingdings 3" charset="2"/>
              <a:buChar char=""/>
              <a:defRPr/>
            </a:pPr>
            <a:r>
              <a:rPr lang="en-GB" altLang="en-US" sz="2800" b="1" dirty="0">
                <a:solidFill>
                  <a:schemeClr val="tx1">
                    <a:lumMod val="75000"/>
                    <a:lumOff val="25000"/>
                  </a:schemeClr>
                </a:solidFill>
                <a:latin typeface="Segoe UI Light" panose="020B0502040204020203" pitchFamily="34" charset="0"/>
                <a:cs typeface="Segoe UI Light" panose="020B0502040204020203" pitchFamily="34" charset="0"/>
              </a:rPr>
              <a:t>Letter knowledge – </a:t>
            </a:r>
            <a:r>
              <a:rPr lang="en-GB" altLang="en-US" sz="2000" dirty="0">
                <a:solidFill>
                  <a:schemeClr val="tx1">
                    <a:lumMod val="75000"/>
                    <a:lumOff val="25000"/>
                  </a:schemeClr>
                </a:solidFill>
                <a:latin typeface="Segoe UI Light" panose="020B0502040204020203" pitchFamily="34" charset="0"/>
                <a:cs typeface="Segoe UI Light" panose="020B0502040204020203" pitchFamily="34" charset="0"/>
              </a:rPr>
              <a:t>linking sounds to letters.</a:t>
            </a:r>
          </a:p>
          <a:p>
            <a:pPr eaLnBrk="1" fontAlgn="auto" hangingPunct="1">
              <a:spcAft>
                <a:spcPts val="0"/>
              </a:spcAft>
              <a:buFont typeface="Wingdings 3" charset="2"/>
              <a:buChar char=""/>
              <a:defRPr/>
            </a:pPr>
            <a:r>
              <a:rPr lang="en-GB" altLang="en-US" sz="2800" b="1" dirty="0">
                <a:solidFill>
                  <a:schemeClr val="tx1">
                    <a:lumMod val="75000"/>
                    <a:lumOff val="25000"/>
                  </a:schemeClr>
                </a:solidFill>
                <a:latin typeface="Segoe UI Light" panose="020B0502040204020203" pitchFamily="34" charset="0"/>
                <a:cs typeface="Segoe UI Light" panose="020B0502040204020203" pitchFamily="34" charset="0"/>
              </a:rPr>
              <a:t>Phonological awareness - </a:t>
            </a:r>
            <a:r>
              <a:rPr lang="en-GB" altLang="en-US" sz="2000" dirty="0">
                <a:solidFill>
                  <a:schemeClr val="tx1">
                    <a:lumMod val="75000"/>
                    <a:lumOff val="25000"/>
                  </a:schemeClr>
                </a:solidFill>
                <a:latin typeface="Segoe UI Light" panose="020B0502040204020203" pitchFamily="34" charset="0"/>
                <a:cs typeface="Segoe UI Light" panose="020B0502040204020203" pitchFamily="34" charset="0"/>
              </a:rPr>
              <a:t>ability to hear sounds in words.  Can hear and create rhymes. Make up silly words by changing the first sound in a word: milk, </a:t>
            </a:r>
            <a:r>
              <a:rPr lang="en-GB" altLang="en-US" sz="2000" dirty="0" err="1">
                <a:solidFill>
                  <a:schemeClr val="tx1">
                    <a:lumMod val="75000"/>
                    <a:lumOff val="25000"/>
                  </a:schemeClr>
                </a:solidFill>
                <a:latin typeface="Segoe UI Light" panose="020B0502040204020203" pitchFamily="34" charset="0"/>
                <a:cs typeface="Segoe UI Light" panose="020B0502040204020203" pitchFamily="34" charset="0"/>
              </a:rPr>
              <a:t>nilk</a:t>
            </a:r>
            <a:r>
              <a:rPr lang="en-GB" altLang="en-US" sz="2000" dirty="0">
                <a:solidFill>
                  <a:schemeClr val="tx1">
                    <a:lumMod val="75000"/>
                    <a:lumOff val="25000"/>
                  </a:schemeClr>
                </a:solidFill>
                <a:latin typeface="Segoe UI Light" panose="020B0502040204020203" pitchFamily="34" charset="0"/>
                <a:cs typeface="Segoe UI Light" panose="020B0502040204020203" pitchFamily="34" charset="0"/>
              </a:rPr>
              <a:t>, </a:t>
            </a:r>
            <a:r>
              <a:rPr lang="en-GB" altLang="en-US" sz="2000" dirty="0" err="1">
                <a:solidFill>
                  <a:schemeClr val="tx1">
                    <a:lumMod val="75000"/>
                    <a:lumOff val="25000"/>
                  </a:schemeClr>
                </a:solidFill>
                <a:latin typeface="Segoe UI Light" panose="020B0502040204020203" pitchFamily="34" charset="0"/>
                <a:cs typeface="Segoe UI Light" panose="020B0502040204020203" pitchFamily="34" charset="0"/>
              </a:rPr>
              <a:t>pilk</a:t>
            </a:r>
            <a:r>
              <a:rPr lang="en-GB" altLang="en-US" sz="2000" dirty="0">
                <a:solidFill>
                  <a:schemeClr val="tx1">
                    <a:lumMod val="75000"/>
                    <a:lumOff val="25000"/>
                  </a:schemeClr>
                </a:solidFill>
                <a:latin typeface="Segoe UI Light" panose="020B0502040204020203" pitchFamily="34" charset="0"/>
                <a:cs typeface="Segoe UI Light" panose="020B0502040204020203" pitchFamily="34" charset="0"/>
              </a:rPr>
              <a:t>, </a:t>
            </a:r>
            <a:r>
              <a:rPr lang="en-GB" altLang="en-US" sz="2000" dirty="0" err="1">
                <a:solidFill>
                  <a:schemeClr val="tx1">
                    <a:lumMod val="75000"/>
                    <a:lumOff val="25000"/>
                  </a:schemeClr>
                </a:solidFill>
                <a:latin typeface="Segoe UI Light" panose="020B0502040204020203" pitchFamily="34" charset="0"/>
                <a:cs typeface="Segoe UI Light" panose="020B0502040204020203" pitchFamily="34" charset="0"/>
              </a:rPr>
              <a:t>rilk</a:t>
            </a:r>
            <a:r>
              <a:rPr lang="en-GB" altLang="en-US" sz="2000" dirty="0">
                <a:solidFill>
                  <a:schemeClr val="tx1">
                    <a:lumMod val="75000"/>
                    <a:lumOff val="25000"/>
                  </a:schemeClr>
                </a:solidFill>
                <a:latin typeface="Segoe UI Light" panose="020B0502040204020203" pitchFamily="34" charset="0"/>
                <a:cs typeface="Segoe UI Light" panose="020B0502040204020203" pitchFamily="34" charset="0"/>
              </a:rPr>
              <a:t>, </a:t>
            </a:r>
            <a:r>
              <a:rPr lang="en-GB" altLang="en-US" sz="2000" dirty="0" err="1">
                <a:solidFill>
                  <a:schemeClr val="tx1">
                    <a:lumMod val="75000"/>
                    <a:lumOff val="25000"/>
                  </a:schemeClr>
                </a:solidFill>
                <a:latin typeface="Segoe UI Light" panose="020B0502040204020203" pitchFamily="34" charset="0"/>
                <a:cs typeface="Segoe UI Light" panose="020B0502040204020203" pitchFamily="34" charset="0"/>
              </a:rPr>
              <a:t>filk</a:t>
            </a:r>
            <a:r>
              <a:rPr lang="en-GB" altLang="en-US" sz="2000" dirty="0">
                <a:solidFill>
                  <a:schemeClr val="tx1">
                    <a:lumMod val="75000"/>
                    <a:lumOff val="25000"/>
                  </a:schemeClr>
                </a:solidFill>
                <a:latin typeface="Segoe UI Light" panose="020B0502040204020203" pitchFamily="34" charset="0"/>
                <a:cs typeface="Segoe UI Light" panose="020B0502040204020203" pitchFamily="34" charset="0"/>
              </a:rPr>
              <a:t>. </a:t>
            </a:r>
          </a:p>
          <a:p>
            <a:pPr eaLnBrk="1" fontAlgn="auto" hangingPunct="1">
              <a:spcAft>
                <a:spcPts val="0"/>
              </a:spcAft>
              <a:buFont typeface="Wingdings 3" charset="2"/>
              <a:buChar char=""/>
              <a:defRPr/>
            </a:pPr>
            <a:endParaRPr lang="en-GB" altLang="en-US" sz="2000" dirty="0">
              <a:solidFill>
                <a:schemeClr val="tx1">
                  <a:lumMod val="75000"/>
                  <a:lumOff val="25000"/>
                </a:schemeClr>
              </a:solidFill>
            </a:endParaRPr>
          </a:p>
          <a:p>
            <a:pPr eaLnBrk="1" fontAlgn="auto" hangingPunct="1">
              <a:spcAft>
                <a:spcPts val="0"/>
              </a:spcAft>
              <a:buFont typeface="Wingdings 3" charset="2"/>
              <a:buChar char=""/>
              <a:defRPr/>
            </a:pPr>
            <a:endParaRPr lang="en-GB" altLang="en-US" sz="2000" dirty="0">
              <a:solidFill>
                <a:schemeClr val="tx1">
                  <a:lumMod val="75000"/>
                  <a:lumOff val="25000"/>
                </a:schemeClr>
              </a:solidFill>
            </a:endParaRPr>
          </a:p>
          <a:p>
            <a:pPr eaLnBrk="1" fontAlgn="auto" hangingPunct="1">
              <a:spcAft>
                <a:spcPts val="0"/>
              </a:spcAft>
              <a:buFontTx/>
              <a:buNone/>
              <a:defRPr/>
            </a:pPr>
            <a:endParaRPr lang="en-GB" altLang="en-US" sz="2800" dirty="0">
              <a:solidFill>
                <a:schemeClr val="tx1">
                  <a:lumMod val="75000"/>
                  <a:lumOff val="25000"/>
                </a:schemeClr>
              </a:solidFill>
            </a:endParaRPr>
          </a:p>
        </p:txBody>
      </p:sp>
    </p:spTree>
    <p:extLst>
      <p:ext uri="{BB962C8B-B14F-4D97-AF65-F5344CB8AC3E}">
        <p14:creationId xmlns:p14="http://schemas.microsoft.com/office/powerpoint/2010/main" val="2914977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New Reading Framework July 2021 </a:t>
            </a:r>
          </a:p>
        </p:txBody>
      </p:sp>
      <p:sp>
        <p:nvSpPr>
          <p:cNvPr id="3" name="Content Placeholder 2"/>
          <p:cNvSpPr>
            <a:spLocks noGrp="1"/>
          </p:cNvSpPr>
          <p:nvPr>
            <p:ph idx="1"/>
          </p:nvPr>
        </p:nvSpPr>
        <p:spPr/>
        <p:txBody>
          <a:bodyPr/>
          <a:lstStyle/>
          <a:p>
            <a:r>
              <a:rPr lang="en-GB" sz="2400" dirty="0"/>
              <a:t>The Reading Framework came out for all schools in July 2021 and made recommendations that school need to ensure they are teaching reading with an approved systematic synthetic phonics programme. Schools have until March 2022 to ensure this is in place. </a:t>
            </a:r>
          </a:p>
          <a:p>
            <a:endParaRPr lang="en-GB" sz="2400" dirty="0"/>
          </a:p>
          <a:p>
            <a:r>
              <a:rPr lang="en-GB" sz="2400" dirty="0"/>
              <a:t>RWI is an approved programme and research shows a positive impact on progress for all learners, when learning to read and write. The programme has been used in schools for many years with excellent progress rates. Our teachers have previous experience of this programme. </a:t>
            </a:r>
          </a:p>
        </p:txBody>
      </p:sp>
    </p:spTree>
    <p:extLst>
      <p:ext uri="{BB962C8B-B14F-4D97-AF65-F5344CB8AC3E}">
        <p14:creationId xmlns:p14="http://schemas.microsoft.com/office/powerpoint/2010/main" val="30711321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0" y="114598"/>
            <a:ext cx="9144000" cy="6858001"/>
          </a:xfrm>
          <a:prstGeom prst="rect">
            <a:avLst/>
          </a:prstGeom>
        </p:spPr>
      </p:pic>
    </p:spTree>
    <p:extLst>
      <p:ext uri="{BB962C8B-B14F-4D97-AF65-F5344CB8AC3E}">
        <p14:creationId xmlns:p14="http://schemas.microsoft.com/office/powerpoint/2010/main" val="3885287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Shape 233"/>
          <p:cNvSpPr txBox="1">
            <a:spLocks noGrp="1"/>
          </p:cNvSpPr>
          <p:nvPr>
            <p:ph type="title"/>
          </p:nvPr>
        </p:nvSpPr>
        <p:spPr>
          <a:xfrm>
            <a:off x="323528" y="260648"/>
            <a:ext cx="7478713" cy="864095"/>
          </a:xfrm>
          <a:prstGeom prst="rect">
            <a:avLst/>
          </a:prstGeom>
          <a:noFill/>
          <a:ln>
            <a:noFill/>
          </a:ln>
        </p:spPr>
        <p:txBody>
          <a:bodyPr lIns="91425" tIns="45700" rIns="91425" bIns="45700" anchor="b" anchorCtr="0">
            <a:noAutofit/>
          </a:bodyPr>
          <a:lstStyle/>
          <a:p>
            <a:pPr marL="0" marR="0" lvl="0" indent="0" algn="l" rtl="0">
              <a:lnSpc>
                <a:spcPct val="90000"/>
              </a:lnSpc>
              <a:spcBef>
                <a:spcPts val="0"/>
              </a:spcBef>
              <a:spcAft>
                <a:spcPts val="0"/>
              </a:spcAft>
              <a:buSzPct val="25000"/>
              <a:buNone/>
            </a:pPr>
            <a:r>
              <a:rPr lang="en-US" sz="3000" b="1" i="0" u="none" strike="noStrike" cap="none" dirty="0">
                <a:solidFill>
                  <a:srgbClr val="787878"/>
                </a:solidFill>
                <a:latin typeface="Arial"/>
                <a:ea typeface="Arial"/>
                <a:cs typeface="Arial"/>
                <a:sym typeface="Arial"/>
              </a:rPr>
              <a:t>What is phonics?</a:t>
            </a:r>
          </a:p>
        </p:txBody>
      </p:sp>
      <p:sp>
        <p:nvSpPr>
          <p:cNvPr id="234" name="Shape 234"/>
          <p:cNvSpPr txBox="1">
            <a:spLocks noGrp="1"/>
          </p:cNvSpPr>
          <p:nvPr>
            <p:ph type="body" idx="1"/>
          </p:nvPr>
        </p:nvSpPr>
        <p:spPr>
          <a:xfrm>
            <a:off x="323528" y="1196751"/>
            <a:ext cx="8639174" cy="5040559"/>
          </a:xfrm>
          <a:prstGeom prst="rect">
            <a:avLst/>
          </a:prstGeom>
          <a:noFill/>
          <a:ln>
            <a:noFill/>
          </a:ln>
        </p:spPr>
        <p:txBody>
          <a:bodyPr lIns="91425" tIns="45700" rIns="91425" bIns="45700" anchor="t" anchorCtr="0">
            <a:noAutofit/>
          </a:bodyPr>
          <a:lstStyle/>
          <a:p>
            <a:pPr marL="0" marR="0" lvl="0" indent="0" algn="l" rtl="0">
              <a:lnSpc>
                <a:spcPct val="90000"/>
              </a:lnSpc>
              <a:spcBef>
                <a:spcPts val="640"/>
              </a:spcBef>
              <a:spcAft>
                <a:spcPts val="0"/>
              </a:spcAft>
              <a:buSzPct val="25000"/>
              <a:buNone/>
            </a:pPr>
            <a:r>
              <a:rPr lang="en-US" sz="2000" b="0" i="0" u="none" strike="noStrike" cap="none" dirty="0">
                <a:solidFill>
                  <a:schemeClr val="dk2"/>
                </a:solidFill>
                <a:latin typeface="Arial"/>
                <a:ea typeface="Arial"/>
                <a:cs typeface="Arial"/>
                <a:sym typeface="Arial"/>
              </a:rPr>
              <a:t>Sounds also known as phonemes</a:t>
            </a:r>
          </a:p>
          <a:p>
            <a:pPr marL="0" marR="0" lvl="0" indent="0" algn="l" rtl="0">
              <a:lnSpc>
                <a:spcPct val="90000"/>
              </a:lnSpc>
              <a:spcBef>
                <a:spcPts val="640"/>
              </a:spcBef>
              <a:spcAft>
                <a:spcPts val="0"/>
              </a:spcAft>
              <a:buSzPct val="25000"/>
              <a:buNone/>
            </a:pPr>
            <a:endParaRPr sz="2000" b="0" i="0" u="none" strike="noStrike" cap="none" dirty="0">
              <a:solidFill>
                <a:schemeClr val="dk2"/>
              </a:solidFill>
              <a:latin typeface="Arial"/>
              <a:ea typeface="Arial"/>
              <a:cs typeface="Arial"/>
              <a:sym typeface="Arial"/>
            </a:endParaRPr>
          </a:p>
          <a:p>
            <a:pPr marL="0" marR="0" lvl="0" indent="0" algn="l" rtl="0">
              <a:lnSpc>
                <a:spcPct val="90000"/>
              </a:lnSpc>
              <a:spcBef>
                <a:spcPts val="640"/>
              </a:spcBef>
              <a:spcAft>
                <a:spcPts val="0"/>
              </a:spcAft>
              <a:buSzPct val="25000"/>
              <a:buNone/>
            </a:pPr>
            <a:r>
              <a:rPr lang="en-US" sz="2000" i="0" u="none" strike="noStrike" cap="none" dirty="0">
                <a:solidFill>
                  <a:schemeClr val="dk2"/>
                </a:solidFill>
                <a:latin typeface="Arial"/>
                <a:ea typeface="Arial"/>
                <a:cs typeface="Arial"/>
                <a:sym typeface="Arial"/>
              </a:rPr>
              <a:t>Graphemes (letters we use to write the sound)</a:t>
            </a:r>
          </a:p>
          <a:p>
            <a:pPr marL="0" marR="0" lvl="0" indent="0" algn="l" rtl="0">
              <a:lnSpc>
                <a:spcPct val="90000"/>
              </a:lnSpc>
              <a:spcBef>
                <a:spcPts val="640"/>
              </a:spcBef>
              <a:spcAft>
                <a:spcPts val="0"/>
              </a:spcAft>
              <a:buSzPct val="25000"/>
              <a:buNone/>
            </a:pPr>
            <a:endParaRPr lang="en-US" sz="2000" dirty="0">
              <a:solidFill>
                <a:schemeClr val="dk2"/>
              </a:solidFill>
              <a:latin typeface="Arial"/>
              <a:ea typeface="Arial"/>
              <a:cs typeface="Arial"/>
              <a:sym typeface="Arial"/>
            </a:endParaRPr>
          </a:p>
          <a:p>
            <a:pPr lvl="0">
              <a:spcBef>
                <a:spcPts val="0"/>
              </a:spcBef>
              <a:buSzPct val="25000"/>
            </a:pPr>
            <a:r>
              <a:rPr lang="en-US" sz="2000" dirty="0">
                <a:solidFill>
                  <a:schemeClr val="tx1"/>
                </a:solidFill>
              </a:rPr>
              <a:t>All words are made up of individual </a:t>
            </a:r>
            <a:r>
              <a:rPr lang="en-US" sz="2000" b="1" dirty="0">
                <a:solidFill>
                  <a:schemeClr val="tx1"/>
                </a:solidFill>
              </a:rPr>
              <a:t>sounds. </a:t>
            </a:r>
            <a:r>
              <a:rPr lang="en-US" sz="2000" dirty="0">
                <a:solidFill>
                  <a:schemeClr val="tx1"/>
                </a:solidFill>
              </a:rPr>
              <a:t>These sounds are merged together to form words.</a:t>
            </a:r>
          </a:p>
          <a:p>
            <a:pPr lvl="0">
              <a:spcBef>
                <a:spcPts val="0"/>
              </a:spcBef>
              <a:buSzPct val="25000"/>
            </a:pPr>
            <a:r>
              <a:rPr lang="en-US" sz="2000" dirty="0">
                <a:solidFill>
                  <a:schemeClr val="dk1"/>
                </a:solidFill>
                <a:ea typeface="Calibri"/>
                <a:cs typeface="Calibri"/>
                <a:sym typeface="Calibri"/>
              </a:rPr>
              <a:t>e.g. in </a:t>
            </a:r>
            <a:r>
              <a:rPr lang="en-US" sz="2000" dirty="0"/>
              <a:t>‘mat’ we have the sounds ‘m’, ‘a’, ‘t’, ship – ‘</a:t>
            </a:r>
            <a:r>
              <a:rPr lang="en-US" sz="2000" dirty="0" err="1"/>
              <a:t>sh</a:t>
            </a:r>
            <a:r>
              <a:rPr lang="en-US" sz="2000" dirty="0"/>
              <a:t>’, ‘</a:t>
            </a:r>
            <a:r>
              <a:rPr lang="en-US" sz="2000" dirty="0" err="1"/>
              <a:t>i</a:t>
            </a:r>
            <a:r>
              <a:rPr lang="en-US" sz="2000" dirty="0"/>
              <a:t>’, ‘p’.</a:t>
            </a:r>
          </a:p>
          <a:p>
            <a:pPr lvl="0">
              <a:spcBef>
                <a:spcPts val="0"/>
              </a:spcBef>
              <a:buSzPct val="25000"/>
            </a:pPr>
            <a:endParaRPr lang="en-US" sz="2000" dirty="0"/>
          </a:p>
          <a:p>
            <a:pPr lvl="0">
              <a:spcBef>
                <a:spcPts val="0"/>
              </a:spcBef>
              <a:buSzPct val="25000"/>
            </a:pPr>
            <a:r>
              <a:rPr lang="en-US" sz="2000" dirty="0">
                <a:solidFill>
                  <a:schemeClr val="dk1"/>
                </a:solidFill>
                <a:ea typeface="Calibri"/>
                <a:cs typeface="Calibri"/>
                <a:sym typeface="Calibri"/>
              </a:rPr>
              <a:t>A grapheme is another name for the letters we use to write the sound. The spelling of that sound on the page. </a:t>
            </a:r>
            <a:endParaRPr lang="en-US" sz="2000" i="1" dirty="0"/>
          </a:p>
          <a:p>
            <a:pPr lvl="0">
              <a:spcBef>
                <a:spcPts val="0"/>
              </a:spcBef>
              <a:buSzPct val="25000"/>
            </a:pPr>
            <a:endParaRPr lang="en-US" sz="2000" dirty="0">
              <a:solidFill>
                <a:schemeClr val="dk1"/>
              </a:solidFill>
              <a:latin typeface="Calibri"/>
              <a:ea typeface="Calibri"/>
              <a:cs typeface="Calibri"/>
              <a:sym typeface="Calibri"/>
            </a:endParaRPr>
          </a:p>
          <a:p>
            <a:pPr lvl="0">
              <a:spcBef>
                <a:spcPts val="0"/>
              </a:spcBef>
              <a:buSzPct val="25000"/>
            </a:pPr>
            <a:r>
              <a:rPr lang="en-US" sz="2000" dirty="0">
                <a:solidFill>
                  <a:schemeClr val="dk1"/>
                </a:solidFill>
                <a:latin typeface="Calibri"/>
                <a:ea typeface="Calibri"/>
                <a:cs typeface="Calibri"/>
                <a:sym typeface="Calibri"/>
              </a:rPr>
              <a:t>Phonics is the method of teaching reading through the identification of sounds and graphemes. </a:t>
            </a:r>
          </a:p>
          <a:p>
            <a:r>
              <a:rPr lang="en-US" sz="2000" dirty="0">
                <a:solidFill>
                  <a:schemeClr val="tx1"/>
                </a:solidFill>
              </a:rPr>
              <a:t>The new National Curriculum ensures that all children are taught Phonics systematically. </a:t>
            </a:r>
          </a:p>
          <a:p>
            <a:pPr lvl="0" defTabSz="457200" fontAlgn="auto">
              <a:lnSpc>
                <a:spcPct val="100000"/>
              </a:lnSpc>
              <a:spcBef>
                <a:spcPts val="0"/>
              </a:spcBef>
              <a:spcAft>
                <a:spcPts val="0"/>
              </a:spcAft>
              <a:defRPr/>
            </a:pPr>
            <a:r>
              <a:rPr lang="en-US" sz="2000" dirty="0"/>
              <a:t>This gives your children the tools to read any word. </a:t>
            </a:r>
          </a:p>
          <a:p>
            <a:pPr lvl="0">
              <a:spcBef>
                <a:spcPts val="0"/>
              </a:spcBef>
              <a:buSzPct val="25000"/>
            </a:pPr>
            <a:endParaRPr lang="en-US" dirty="0"/>
          </a:p>
          <a:p>
            <a:pPr marL="0" marR="0" lvl="0" indent="0" algn="l" rtl="0">
              <a:lnSpc>
                <a:spcPct val="90000"/>
              </a:lnSpc>
              <a:spcBef>
                <a:spcPts val="640"/>
              </a:spcBef>
              <a:spcAft>
                <a:spcPts val="0"/>
              </a:spcAft>
              <a:buSzPct val="25000"/>
              <a:buNone/>
            </a:pPr>
            <a:endParaRPr lang="en-US" sz="3200" i="0" u="none" strike="noStrike" cap="none" dirty="0">
              <a:solidFill>
                <a:schemeClr val="dk2"/>
              </a:solidFill>
              <a:latin typeface="Arial"/>
              <a:ea typeface="Arial"/>
              <a:cs typeface="Arial"/>
              <a:sym typeface="Arial"/>
            </a:endParaRPr>
          </a:p>
        </p:txBody>
      </p:sp>
    </p:spTree>
    <p:extLst>
      <p:ext uri="{BB962C8B-B14F-4D97-AF65-F5344CB8AC3E}">
        <p14:creationId xmlns:p14="http://schemas.microsoft.com/office/powerpoint/2010/main" val="3870024122"/>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3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3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34">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34">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34">
                                            <p:txEl>
                                              <p:pRg st="10" end="1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34">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7" name="Title 1"/>
          <p:cNvSpPr>
            <a:spLocks noGrp="1"/>
          </p:cNvSpPr>
          <p:nvPr>
            <p:ph type="title"/>
          </p:nvPr>
        </p:nvSpPr>
        <p:spPr/>
        <p:txBody>
          <a:bodyPr/>
          <a:lstStyle/>
          <a:p>
            <a:pPr eaLnBrk="1" fontAlgn="auto" hangingPunct="1">
              <a:spcBef>
                <a:spcPts val="0"/>
              </a:spcBef>
              <a:spcAft>
                <a:spcPts val="0"/>
              </a:spcAft>
              <a:defRPr/>
            </a:pPr>
            <a:r>
              <a:rPr lang="en-GB" dirty="0">
                <a:solidFill>
                  <a:schemeClr val="accent5"/>
                </a:solidFill>
                <a:ea typeface="Arial Unicode MS" pitchFamily="34" charset="-128"/>
                <a:cs typeface="Arial Unicode MS" pitchFamily="34" charset="-128"/>
              </a:rPr>
              <a:t>Speed Sounds Set 1</a:t>
            </a:r>
          </a:p>
        </p:txBody>
      </p:sp>
      <p:sp>
        <p:nvSpPr>
          <p:cNvPr id="71681" name="Rectangle 3"/>
          <p:cNvSpPr>
            <a:spLocks noGrp="1" noChangeArrowheads="1"/>
          </p:cNvSpPr>
          <p:nvPr>
            <p:ph idx="1"/>
          </p:nvPr>
        </p:nvSpPr>
        <p:spPr>
          <a:xfrm>
            <a:off x="422275" y="1600200"/>
            <a:ext cx="8229600" cy="4530725"/>
          </a:xfrm>
        </p:spPr>
        <p:txBody>
          <a:bodyPr/>
          <a:lstStyle/>
          <a:p>
            <a:pPr eaLnBrk="1" hangingPunct="1">
              <a:buFont typeface="Wingdings" pitchFamily="2" charset="2"/>
              <a:buNone/>
            </a:pPr>
            <a:r>
              <a:rPr lang="en-GB" dirty="0">
                <a:latin typeface="Arial Unicode MS"/>
                <a:ea typeface="Arial Unicode MS"/>
                <a:cs typeface="Arial Unicode MS"/>
              </a:rPr>
              <a:t>   </a:t>
            </a:r>
            <a:endParaRPr lang="en-US" dirty="0">
              <a:latin typeface="Arial Unicode MS"/>
              <a:ea typeface="Arial Unicode MS"/>
              <a:cs typeface="Arial Unicode MS"/>
            </a:endParaRPr>
          </a:p>
        </p:txBody>
      </p:sp>
      <p:sp>
        <p:nvSpPr>
          <p:cNvPr id="29702" name="TextBox 6"/>
          <p:cNvSpPr txBox="1">
            <a:spLocks noChangeArrowheads="1"/>
          </p:cNvSpPr>
          <p:nvPr/>
        </p:nvSpPr>
        <p:spPr bwMode="auto">
          <a:xfrm>
            <a:off x="496888" y="1751013"/>
            <a:ext cx="3810000" cy="954107"/>
          </a:xfrm>
          <a:prstGeom prst="rect">
            <a:avLst/>
          </a:prstGeom>
          <a:noFill/>
          <a:ln>
            <a:noFill/>
          </a:ln>
        </p:spPr>
        <p:txBody>
          <a:bodyPr>
            <a:spAutoFit/>
          </a:bodyPr>
          <a:lstStyle>
            <a:lvl1pPr eaLnBrk="0" hangingPunct="0">
              <a:defRPr sz="2400">
                <a:solidFill>
                  <a:schemeClr val="tx1"/>
                </a:solidFill>
                <a:latin typeface="Garamond" pitchFamily="18" charset="0"/>
                <a:ea typeface="MS PGothic" pitchFamily="34" charset="-128"/>
              </a:defRPr>
            </a:lvl1pPr>
            <a:lvl2pPr marL="742950" indent="-285750" eaLnBrk="0" hangingPunct="0">
              <a:defRPr sz="2400">
                <a:solidFill>
                  <a:schemeClr val="tx1"/>
                </a:solidFill>
                <a:latin typeface="Garamond" pitchFamily="18" charset="0"/>
                <a:ea typeface="MS PGothic" pitchFamily="34" charset="-128"/>
              </a:defRPr>
            </a:lvl2pPr>
            <a:lvl3pPr marL="1143000" indent="-228600" eaLnBrk="0" hangingPunct="0">
              <a:defRPr sz="2400">
                <a:solidFill>
                  <a:schemeClr val="tx1"/>
                </a:solidFill>
                <a:latin typeface="Garamond" pitchFamily="18" charset="0"/>
                <a:ea typeface="MS PGothic" pitchFamily="34" charset="-128"/>
              </a:defRPr>
            </a:lvl3pPr>
            <a:lvl4pPr marL="1600200" indent="-228600" eaLnBrk="0" hangingPunct="0">
              <a:defRPr sz="2400">
                <a:solidFill>
                  <a:schemeClr val="tx1"/>
                </a:solidFill>
                <a:latin typeface="Garamond" pitchFamily="18" charset="0"/>
                <a:ea typeface="MS PGothic" pitchFamily="34" charset="-128"/>
              </a:defRPr>
            </a:lvl4pPr>
            <a:lvl5pPr marL="2057400" indent="-228600" eaLnBrk="0" hangingPunct="0">
              <a:defRPr sz="2400">
                <a:solidFill>
                  <a:schemeClr val="tx1"/>
                </a:solidFill>
                <a:latin typeface="Garamond"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Garamond"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Garamond"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Garamond"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Garamond" pitchFamily="18" charset="0"/>
                <a:ea typeface="MS PGothic" pitchFamily="34" charset="-128"/>
              </a:defRPr>
            </a:lvl9pPr>
          </a:lstStyle>
          <a:p>
            <a:pPr eaLnBrk="1" fontAlgn="auto" hangingPunct="1">
              <a:spcBef>
                <a:spcPts val="0"/>
              </a:spcBef>
              <a:spcAft>
                <a:spcPts val="0"/>
              </a:spcAft>
              <a:defRPr/>
            </a:pPr>
            <a:endParaRPr lang="en-GB" sz="2800" dirty="0">
              <a:solidFill>
                <a:schemeClr val="tx2"/>
              </a:solidFill>
              <a:latin typeface="+mn-lt"/>
              <a:ea typeface="Arial Unicode MS" pitchFamily="34" charset="-128"/>
              <a:cs typeface="Arial Unicode MS" pitchFamily="34" charset="-128"/>
            </a:endParaRPr>
          </a:p>
          <a:p>
            <a:pPr eaLnBrk="1" fontAlgn="auto" hangingPunct="1">
              <a:spcBef>
                <a:spcPts val="0"/>
              </a:spcBef>
              <a:spcAft>
                <a:spcPts val="0"/>
              </a:spcAft>
              <a:defRPr/>
            </a:pPr>
            <a:endParaRPr lang="en-US" sz="2800" dirty="0">
              <a:solidFill>
                <a:schemeClr val="tx2"/>
              </a:solidFill>
              <a:latin typeface="+mn-lt"/>
              <a:ea typeface="Arial Unicode MS" pitchFamily="34" charset="-128"/>
              <a:cs typeface="Arial Unicode MS" pitchFamily="34" charset="-128"/>
            </a:endParaRPr>
          </a:p>
        </p:txBody>
      </p:sp>
      <p:pic>
        <p:nvPicPr>
          <p:cNvPr id="2" name="Picture 1" descr="Simple_Speed_Sounds_Chart.pdf"/>
          <p:cNvPicPr>
            <a:picLocks noChangeAspect="1"/>
          </p:cNvPicPr>
          <p:nvPr/>
        </p:nvPicPr>
        <p:blipFill rotWithShape="1">
          <a:blip r:embed="rId3" cstate="screen">
            <a:extLst>
              <a:ext uri="{28A0092B-C50C-407E-A947-70E740481C1C}">
                <a14:useLocalDpi xmlns:a14="http://schemas.microsoft.com/office/drawing/2010/main"/>
              </a:ext>
            </a:extLst>
          </a:blip>
          <a:srcRect l="-238" t="6871" r="2798" b="44253"/>
          <a:stretch/>
        </p:blipFill>
        <p:spPr>
          <a:xfrm>
            <a:off x="755576" y="1052736"/>
            <a:ext cx="7693517" cy="5461036"/>
          </a:xfrm>
          <a:prstGeom prst="rect">
            <a:avLst/>
          </a:prstGeom>
        </p:spPr>
      </p:pic>
      <p:sp>
        <p:nvSpPr>
          <p:cNvPr id="3" name="Rounded Rectangle 2"/>
          <p:cNvSpPr/>
          <p:nvPr/>
        </p:nvSpPr>
        <p:spPr>
          <a:xfrm>
            <a:off x="1259632" y="1484784"/>
            <a:ext cx="6624736" cy="864096"/>
          </a:xfrm>
          <a:prstGeom prst="roundRect">
            <a:avLst/>
          </a:prstGeom>
          <a:solidFill>
            <a:schemeClr val="accent6">
              <a:lumMod val="75000"/>
              <a:alpha val="34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ounded Rectangle 7"/>
          <p:cNvSpPr/>
          <p:nvPr/>
        </p:nvSpPr>
        <p:spPr>
          <a:xfrm>
            <a:off x="1259632" y="3140968"/>
            <a:ext cx="6624736" cy="864096"/>
          </a:xfrm>
          <a:prstGeom prst="roundRect">
            <a:avLst/>
          </a:prstGeom>
          <a:solidFill>
            <a:schemeClr val="accent6">
              <a:lumMod val="75000"/>
              <a:alpha val="34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ounded Rectangle 8"/>
          <p:cNvSpPr/>
          <p:nvPr/>
        </p:nvSpPr>
        <p:spPr>
          <a:xfrm>
            <a:off x="1259632" y="4725144"/>
            <a:ext cx="2880320" cy="504056"/>
          </a:xfrm>
          <a:prstGeom prst="roundRect">
            <a:avLst/>
          </a:prstGeom>
          <a:solidFill>
            <a:schemeClr val="accent6">
              <a:lumMod val="75000"/>
              <a:alpha val="34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867988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Speed Sounds Set 2</a:t>
            </a:r>
          </a:p>
        </p:txBody>
      </p:sp>
      <p:pic>
        <p:nvPicPr>
          <p:cNvPr id="5" name="Picture 4" descr="Simple_Speed_Sounds_Chart.pdf"/>
          <p:cNvPicPr>
            <a:picLocks noChangeAspect="1"/>
          </p:cNvPicPr>
          <p:nvPr/>
        </p:nvPicPr>
        <p:blipFill rotWithShape="1">
          <a:blip r:embed="rId3" cstate="screen">
            <a:extLst>
              <a:ext uri="{28A0092B-C50C-407E-A947-70E740481C1C}">
                <a14:useLocalDpi xmlns:a14="http://schemas.microsoft.com/office/drawing/2010/main"/>
              </a:ext>
            </a:extLst>
          </a:blip>
          <a:srcRect l="-238" t="6871" r="2798" b="44253"/>
          <a:stretch/>
        </p:blipFill>
        <p:spPr>
          <a:xfrm>
            <a:off x="755576" y="1052736"/>
            <a:ext cx="7693517" cy="5461036"/>
          </a:xfrm>
          <a:prstGeom prst="rect">
            <a:avLst/>
          </a:prstGeom>
        </p:spPr>
      </p:pic>
      <p:sp>
        <p:nvSpPr>
          <p:cNvPr id="6" name="Rounded Rectangle 5"/>
          <p:cNvSpPr/>
          <p:nvPr/>
        </p:nvSpPr>
        <p:spPr>
          <a:xfrm>
            <a:off x="4139952" y="4725144"/>
            <a:ext cx="2304256" cy="504056"/>
          </a:xfrm>
          <a:prstGeom prst="roundRect">
            <a:avLst/>
          </a:prstGeom>
          <a:solidFill>
            <a:schemeClr val="accent6">
              <a:lumMod val="75000"/>
              <a:alpha val="34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ounded Rectangle 6"/>
          <p:cNvSpPr/>
          <p:nvPr/>
        </p:nvSpPr>
        <p:spPr>
          <a:xfrm>
            <a:off x="1259632" y="5949280"/>
            <a:ext cx="4536504" cy="504056"/>
          </a:xfrm>
          <a:prstGeom prst="roundRect">
            <a:avLst/>
          </a:prstGeom>
          <a:solidFill>
            <a:schemeClr val="accent6">
              <a:lumMod val="75000"/>
              <a:alpha val="34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464982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 name="Picture 1" descr="Complex_Speed_Sounds_Chart.pdf"/>
          <p:cNvPicPr>
            <a:picLocks noChangeAspect="1"/>
          </p:cNvPicPr>
          <p:nvPr/>
        </p:nvPicPr>
        <p:blipFill rotWithShape="1">
          <a:blip r:embed="rId3" cstate="screen">
            <a:extLst>
              <a:ext uri="{28A0092B-C50C-407E-A947-70E740481C1C}">
                <a14:useLocalDpi xmlns:a14="http://schemas.microsoft.com/office/drawing/2010/main"/>
              </a:ext>
            </a:extLst>
          </a:blip>
          <a:srcRect l="4075" t="7912" r="8731" b="12963"/>
          <a:stretch/>
        </p:blipFill>
        <p:spPr>
          <a:xfrm>
            <a:off x="2555630" y="1256818"/>
            <a:ext cx="4320626" cy="5548345"/>
          </a:xfrm>
          <a:prstGeom prst="rect">
            <a:avLst/>
          </a:prstGeom>
        </p:spPr>
      </p:pic>
      <p:sp>
        <p:nvSpPr>
          <p:cNvPr id="48130" name="Title 1"/>
          <p:cNvSpPr>
            <a:spLocks noGrp="1"/>
          </p:cNvSpPr>
          <p:nvPr>
            <p:ph type="title"/>
          </p:nvPr>
        </p:nvSpPr>
        <p:spPr/>
        <p:txBody>
          <a:bodyPr/>
          <a:lstStyle/>
          <a:p>
            <a:pPr eaLnBrk="1" hangingPunct="1">
              <a:defRPr/>
            </a:pPr>
            <a:r>
              <a:rPr lang="en-GB" dirty="0">
                <a:solidFill>
                  <a:schemeClr val="accent5"/>
                </a:solidFill>
              </a:rPr>
              <a:t>Speed Sounds Set 3</a:t>
            </a:r>
          </a:p>
        </p:txBody>
      </p:sp>
      <p:sp>
        <p:nvSpPr>
          <p:cNvPr id="9" name="Rounded Rectangle 8"/>
          <p:cNvSpPr/>
          <p:nvPr/>
        </p:nvSpPr>
        <p:spPr>
          <a:xfrm flipV="1">
            <a:off x="5648062" y="5487405"/>
            <a:ext cx="1152128" cy="288032"/>
          </a:xfrm>
          <a:prstGeom prst="roundRect">
            <a:avLst/>
          </a:prstGeom>
          <a:solidFill>
            <a:schemeClr val="accent6">
              <a:lumMod val="75000"/>
              <a:alpha val="34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Rounded Rectangle 9"/>
          <p:cNvSpPr/>
          <p:nvPr/>
        </p:nvSpPr>
        <p:spPr>
          <a:xfrm>
            <a:off x="5832140" y="4365104"/>
            <a:ext cx="936104" cy="288032"/>
          </a:xfrm>
          <a:prstGeom prst="roundRect">
            <a:avLst/>
          </a:prstGeom>
          <a:solidFill>
            <a:schemeClr val="accent6">
              <a:lumMod val="75000"/>
              <a:alpha val="34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ounded Rectangle 10"/>
          <p:cNvSpPr/>
          <p:nvPr/>
        </p:nvSpPr>
        <p:spPr>
          <a:xfrm>
            <a:off x="2652080" y="5755441"/>
            <a:ext cx="432048" cy="216024"/>
          </a:xfrm>
          <a:prstGeom prst="roundRect">
            <a:avLst/>
          </a:prstGeom>
          <a:solidFill>
            <a:schemeClr val="accent6">
              <a:lumMod val="75000"/>
              <a:alpha val="34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Rounded Rectangle 12"/>
          <p:cNvSpPr/>
          <p:nvPr/>
        </p:nvSpPr>
        <p:spPr>
          <a:xfrm>
            <a:off x="3775854" y="6199779"/>
            <a:ext cx="432048" cy="288032"/>
          </a:xfrm>
          <a:prstGeom prst="roundRect">
            <a:avLst/>
          </a:prstGeom>
          <a:solidFill>
            <a:schemeClr val="accent6">
              <a:lumMod val="75000"/>
              <a:alpha val="34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Rounded Rectangle 13"/>
          <p:cNvSpPr/>
          <p:nvPr/>
        </p:nvSpPr>
        <p:spPr>
          <a:xfrm>
            <a:off x="5432038" y="4869160"/>
            <a:ext cx="432048" cy="504056"/>
          </a:xfrm>
          <a:prstGeom prst="roundRect">
            <a:avLst/>
          </a:prstGeom>
          <a:solidFill>
            <a:schemeClr val="accent6">
              <a:lumMod val="75000"/>
              <a:alpha val="34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Rounded Rectangle 17"/>
          <p:cNvSpPr/>
          <p:nvPr/>
        </p:nvSpPr>
        <p:spPr>
          <a:xfrm>
            <a:off x="4203844" y="5703177"/>
            <a:ext cx="1512168" cy="288032"/>
          </a:xfrm>
          <a:prstGeom prst="roundRect">
            <a:avLst/>
          </a:prstGeom>
          <a:solidFill>
            <a:schemeClr val="accent6">
              <a:lumMod val="75000"/>
              <a:alpha val="34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Rounded Rectangle 19"/>
          <p:cNvSpPr/>
          <p:nvPr/>
        </p:nvSpPr>
        <p:spPr>
          <a:xfrm>
            <a:off x="4516048" y="5982084"/>
            <a:ext cx="432048" cy="216024"/>
          </a:xfrm>
          <a:prstGeom prst="roundRect">
            <a:avLst/>
          </a:prstGeom>
          <a:solidFill>
            <a:schemeClr val="accent6">
              <a:lumMod val="75000"/>
              <a:alpha val="34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Rounded Rectangle 20"/>
          <p:cNvSpPr/>
          <p:nvPr/>
        </p:nvSpPr>
        <p:spPr>
          <a:xfrm>
            <a:off x="4959928" y="4329100"/>
            <a:ext cx="504056" cy="576064"/>
          </a:xfrm>
          <a:prstGeom prst="roundRect">
            <a:avLst/>
          </a:prstGeom>
          <a:solidFill>
            <a:schemeClr val="accent6">
              <a:lumMod val="75000"/>
              <a:alpha val="34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Rounded Rectangle 21"/>
          <p:cNvSpPr/>
          <p:nvPr/>
        </p:nvSpPr>
        <p:spPr>
          <a:xfrm>
            <a:off x="6327051" y="4585416"/>
            <a:ext cx="504056" cy="288032"/>
          </a:xfrm>
          <a:prstGeom prst="roundRect">
            <a:avLst/>
          </a:prstGeom>
          <a:solidFill>
            <a:schemeClr val="accent6">
              <a:lumMod val="75000"/>
              <a:alpha val="34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 name="Rounded Rectangle 22"/>
          <p:cNvSpPr/>
          <p:nvPr/>
        </p:nvSpPr>
        <p:spPr>
          <a:xfrm>
            <a:off x="2665745" y="6183339"/>
            <a:ext cx="432048" cy="288032"/>
          </a:xfrm>
          <a:prstGeom prst="roundRect">
            <a:avLst/>
          </a:prstGeom>
          <a:solidFill>
            <a:schemeClr val="accent6">
              <a:lumMod val="75000"/>
              <a:alpha val="34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Rounded Rectangle 18"/>
          <p:cNvSpPr/>
          <p:nvPr/>
        </p:nvSpPr>
        <p:spPr>
          <a:xfrm>
            <a:off x="5652120" y="1687665"/>
            <a:ext cx="360040" cy="504056"/>
          </a:xfrm>
          <a:prstGeom prst="roundRect">
            <a:avLst/>
          </a:prstGeom>
          <a:solidFill>
            <a:schemeClr val="accent6">
              <a:lumMod val="75000"/>
              <a:alpha val="34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833823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457200" indent="-457200">
              <a:buFont typeface="Arial" panose="020B0604020202020204" pitchFamily="34" charset="0"/>
              <a:buChar char="•"/>
            </a:pPr>
            <a:r>
              <a:rPr lang="en-GB" dirty="0"/>
              <a:t>Daily 30 minute discrete lesson each day</a:t>
            </a:r>
          </a:p>
          <a:p>
            <a:pPr marL="457200" indent="-457200">
              <a:buFont typeface="Arial" panose="020B0604020202020204" pitchFamily="34" charset="0"/>
              <a:buChar char="•"/>
            </a:pPr>
            <a:r>
              <a:rPr lang="en-GB" dirty="0"/>
              <a:t>Assessment at the beginning of the term and after a block of teaching</a:t>
            </a:r>
          </a:p>
          <a:p>
            <a:pPr marL="457200" indent="-457200">
              <a:buFont typeface="Arial" panose="020B0604020202020204" pitchFamily="34" charset="0"/>
              <a:buChar char="•"/>
            </a:pPr>
            <a:r>
              <a:rPr lang="en-GB" dirty="0"/>
              <a:t>Children are placed in the groups based on the assessments (sounds they need to learn)</a:t>
            </a:r>
          </a:p>
          <a:p>
            <a:pPr marL="457200" indent="-457200">
              <a:buFont typeface="Arial" panose="020B0604020202020204" pitchFamily="34" charset="0"/>
              <a:buChar char="•"/>
            </a:pPr>
            <a:r>
              <a:rPr lang="en-GB" dirty="0"/>
              <a:t>They will revise the sounds previously learnt, learn a new sound, read green and red words, read the book x3 a week, write words/sentences</a:t>
            </a:r>
          </a:p>
        </p:txBody>
      </p:sp>
    </p:spTree>
    <p:extLst>
      <p:ext uri="{BB962C8B-B14F-4D97-AF65-F5344CB8AC3E}">
        <p14:creationId xmlns:p14="http://schemas.microsoft.com/office/powerpoint/2010/main" val="35120830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457200" indent="-457200">
              <a:buFont typeface="Arial" panose="020B0604020202020204" pitchFamily="34" charset="0"/>
              <a:buChar char="•"/>
            </a:pPr>
            <a:r>
              <a:rPr lang="en-GB" dirty="0"/>
              <a:t>Read the book fluently, talk about new vocabulary, punctuation add expression</a:t>
            </a:r>
          </a:p>
          <a:p>
            <a:pPr marL="457200" indent="-457200">
              <a:buFont typeface="Arial" panose="020B0604020202020204" pitchFamily="34" charset="0"/>
              <a:buChar char="•"/>
            </a:pPr>
            <a:r>
              <a:rPr lang="en-GB" dirty="0"/>
              <a:t>Comprehension (key questions).</a:t>
            </a:r>
          </a:p>
          <a:p>
            <a:pPr marL="457200" indent="-457200">
              <a:buFont typeface="Arial" panose="020B0604020202020204" pitchFamily="34" charset="0"/>
              <a:buChar char="•"/>
            </a:pPr>
            <a:r>
              <a:rPr lang="en-GB" dirty="0"/>
              <a:t>This will feed into their writing.</a:t>
            </a:r>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r>
              <a:rPr lang="en-GB" dirty="0"/>
              <a:t>Book sent home are to be read at home. At this stage they should be fluent and will concentrate on expression, punctuation and comprehension.</a:t>
            </a:r>
          </a:p>
          <a:p>
            <a:endParaRPr lang="en-GB" dirty="0"/>
          </a:p>
        </p:txBody>
      </p:sp>
      <p:sp>
        <p:nvSpPr>
          <p:cNvPr id="5" name="Title 4">
            <a:extLst>
              <a:ext uri="{FF2B5EF4-FFF2-40B4-BE49-F238E27FC236}">
                <a16:creationId xmlns:a16="http://schemas.microsoft.com/office/drawing/2014/main" id="{2828ED4F-7AA8-039D-0406-BBFE9F6115DD}"/>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27802060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Name the pictures</a:t>
            </a:r>
            <a:endParaRPr lang="en-US" dirty="0"/>
          </a:p>
        </p:txBody>
      </p:sp>
      <p:pic>
        <p:nvPicPr>
          <p:cNvPr id="5" name="Content Placeholder 10"/>
          <p:cNvPicPr>
            <a:picLocks noChangeAspect="1"/>
          </p:cNvPicPr>
          <p:nvPr/>
        </p:nvPicPr>
        <p:blipFill>
          <a:blip r:embed="rId3" cstate="screen">
            <a:extLst>
              <a:ext uri="{28A0092B-C50C-407E-A947-70E740481C1C}">
                <a14:useLocalDpi xmlns:a14="http://schemas.microsoft.com/office/drawing/2010/main"/>
              </a:ext>
            </a:extLst>
          </a:blip>
          <a:srcRect l="-40929" r="-40929"/>
          <a:stretch>
            <a:fillRect/>
          </a:stretch>
        </p:blipFill>
        <p:spPr bwMode="auto">
          <a:xfrm>
            <a:off x="627050" y="1628801"/>
            <a:ext cx="8059749" cy="3777078"/>
          </a:xfrm>
          <a:prstGeom prst="rect">
            <a:avLst/>
          </a:prstGeom>
          <a:noFill/>
          <a:ln w="9525">
            <a:noFill/>
            <a:miter lim="800000"/>
            <a:headEnd/>
            <a:tailEnd/>
          </a:ln>
        </p:spPr>
      </p:pic>
      <p:sp>
        <p:nvSpPr>
          <p:cNvPr id="3" name="TextBox 2"/>
          <p:cNvSpPr txBox="1"/>
          <p:nvPr/>
        </p:nvSpPr>
        <p:spPr>
          <a:xfrm>
            <a:off x="627050" y="1721796"/>
            <a:ext cx="1785410" cy="3693319"/>
          </a:xfrm>
          <a:prstGeom prst="rect">
            <a:avLst/>
          </a:prstGeom>
          <a:noFill/>
        </p:spPr>
        <p:txBody>
          <a:bodyPr wrap="square" rtlCol="0">
            <a:spAutoFit/>
          </a:bodyPr>
          <a:lstStyle/>
          <a:p>
            <a:r>
              <a:rPr lang="en-GB" dirty="0"/>
              <a:t>Slither down the snake</a:t>
            </a:r>
          </a:p>
          <a:p>
            <a:endParaRPr lang="en-GB" dirty="0"/>
          </a:p>
          <a:p>
            <a:endParaRPr lang="en-GB" dirty="0"/>
          </a:p>
          <a:p>
            <a:endParaRPr lang="en-GB" dirty="0"/>
          </a:p>
          <a:p>
            <a:endParaRPr lang="en-GB" dirty="0"/>
          </a:p>
          <a:p>
            <a:endParaRPr lang="en-GB" dirty="0"/>
          </a:p>
          <a:p>
            <a:endParaRPr lang="en-GB" dirty="0"/>
          </a:p>
          <a:p>
            <a:endParaRPr lang="en-GB" dirty="0"/>
          </a:p>
          <a:p>
            <a:r>
              <a:rPr lang="en-GB" dirty="0"/>
              <a:t>Maisie mountain, mountain</a:t>
            </a:r>
          </a:p>
          <a:p>
            <a:endParaRPr lang="en-GB" dirty="0"/>
          </a:p>
        </p:txBody>
      </p:sp>
      <p:sp>
        <p:nvSpPr>
          <p:cNvPr id="6" name="TextBox 5"/>
          <p:cNvSpPr txBox="1"/>
          <p:nvPr/>
        </p:nvSpPr>
        <p:spPr>
          <a:xfrm>
            <a:off x="7034335" y="1874196"/>
            <a:ext cx="1785410" cy="3416320"/>
          </a:xfrm>
          <a:prstGeom prst="rect">
            <a:avLst/>
          </a:prstGeom>
          <a:noFill/>
        </p:spPr>
        <p:txBody>
          <a:bodyPr wrap="square" rtlCol="0">
            <a:spAutoFit/>
          </a:bodyPr>
          <a:lstStyle/>
          <a:p>
            <a:r>
              <a:rPr lang="en-GB" dirty="0"/>
              <a:t>Around the dinosaur’s bottom and up to his neck</a:t>
            </a:r>
          </a:p>
          <a:p>
            <a:endParaRPr lang="en-GB" dirty="0"/>
          </a:p>
          <a:p>
            <a:endParaRPr lang="en-GB" dirty="0"/>
          </a:p>
          <a:p>
            <a:endParaRPr lang="en-GB" dirty="0"/>
          </a:p>
          <a:p>
            <a:endParaRPr lang="en-GB" dirty="0"/>
          </a:p>
          <a:p>
            <a:endParaRPr lang="en-GB" dirty="0"/>
          </a:p>
          <a:p>
            <a:r>
              <a:rPr lang="en-GB" dirty="0"/>
              <a:t>Around the apple and down the leaf</a:t>
            </a:r>
          </a:p>
        </p:txBody>
      </p:sp>
    </p:spTree>
    <p:extLst>
      <p:ext uri="{BB962C8B-B14F-4D97-AF65-F5344CB8AC3E}">
        <p14:creationId xmlns:p14="http://schemas.microsoft.com/office/powerpoint/2010/main" val="25600399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3494B-1487-5449-8C15-049D3B543B93}"/>
              </a:ext>
            </a:extLst>
          </p:cNvPr>
          <p:cNvSpPr>
            <a:spLocks noGrp="1"/>
          </p:cNvSpPr>
          <p:nvPr>
            <p:ph type="title"/>
          </p:nvPr>
        </p:nvSpPr>
        <p:spPr/>
        <p:txBody>
          <a:bodyPr/>
          <a:lstStyle/>
          <a:p>
            <a:r>
              <a:rPr lang="en-US" dirty="0"/>
              <a:t>Picture Phrases</a:t>
            </a:r>
          </a:p>
        </p:txBody>
      </p:sp>
      <p:pic>
        <p:nvPicPr>
          <p:cNvPr id="5" name="Picture 4">
            <a:extLst>
              <a:ext uri="{FF2B5EF4-FFF2-40B4-BE49-F238E27FC236}">
                <a16:creationId xmlns:a16="http://schemas.microsoft.com/office/drawing/2014/main" id="{3A30FA77-7827-2F4D-B53F-6699012E5EBC}"/>
              </a:ext>
            </a:extLst>
          </p:cNvPr>
          <p:cNvPicPr>
            <a:picLocks noChangeAspect="1"/>
          </p:cNvPicPr>
          <p:nvPr/>
        </p:nvPicPr>
        <p:blipFill>
          <a:blip r:embed="rId3"/>
          <a:stretch>
            <a:fillRect/>
          </a:stretch>
        </p:blipFill>
        <p:spPr>
          <a:xfrm>
            <a:off x="2291164" y="1689916"/>
            <a:ext cx="1879538" cy="2675688"/>
          </a:xfrm>
          <a:prstGeom prst="rect">
            <a:avLst/>
          </a:prstGeom>
          <a:ln>
            <a:solidFill>
              <a:schemeClr val="tx1"/>
            </a:solidFill>
          </a:ln>
        </p:spPr>
      </p:pic>
      <p:pic>
        <p:nvPicPr>
          <p:cNvPr id="9" name="Picture 8">
            <a:extLst>
              <a:ext uri="{FF2B5EF4-FFF2-40B4-BE49-F238E27FC236}">
                <a16:creationId xmlns:a16="http://schemas.microsoft.com/office/drawing/2014/main" id="{8CD0D21F-A000-0C45-A327-4C6AC6B0705B}"/>
              </a:ext>
            </a:extLst>
          </p:cNvPr>
          <p:cNvPicPr>
            <a:picLocks noChangeAspect="1"/>
          </p:cNvPicPr>
          <p:nvPr/>
        </p:nvPicPr>
        <p:blipFill>
          <a:blip r:embed="rId4"/>
          <a:stretch>
            <a:fillRect/>
          </a:stretch>
        </p:blipFill>
        <p:spPr>
          <a:xfrm>
            <a:off x="323528" y="1689916"/>
            <a:ext cx="1879538" cy="2675688"/>
          </a:xfrm>
          <a:prstGeom prst="rect">
            <a:avLst/>
          </a:prstGeom>
          <a:ln>
            <a:solidFill>
              <a:schemeClr val="tx1"/>
            </a:solidFill>
          </a:ln>
        </p:spPr>
      </p:pic>
      <p:pic>
        <p:nvPicPr>
          <p:cNvPr id="6" name="Picture 5">
            <a:extLst>
              <a:ext uri="{FF2B5EF4-FFF2-40B4-BE49-F238E27FC236}">
                <a16:creationId xmlns:a16="http://schemas.microsoft.com/office/drawing/2014/main" id="{3DC50EC1-C679-5D49-A563-0BB2F1B100D4}"/>
              </a:ext>
            </a:extLst>
          </p:cNvPr>
          <p:cNvPicPr>
            <a:picLocks noChangeAspect="1"/>
          </p:cNvPicPr>
          <p:nvPr/>
        </p:nvPicPr>
        <p:blipFill>
          <a:blip r:embed="rId5"/>
          <a:stretch>
            <a:fillRect/>
          </a:stretch>
        </p:blipFill>
        <p:spPr>
          <a:xfrm>
            <a:off x="6845209" y="1689916"/>
            <a:ext cx="1914064" cy="2675688"/>
          </a:xfrm>
          <a:prstGeom prst="rect">
            <a:avLst/>
          </a:prstGeom>
          <a:ln>
            <a:solidFill>
              <a:schemeClr val="tx1"/>
            </a:solidFill>
          </a:ln>
        </p:spPr>
      </p:pic>
      <p:pic>
        <p:nvPicPr>
          <p:cNvPr id="11" name="Picture 10">
            <a:extLst>
              <a:ext uri="{FF2B5EF4-FFF2-40B4-BE49-F238E27FC236}">
                <a16:creationId xmlns:a16="http://schemas.microsoft.com/office/drawing/2014/main" id="{CABF6E4B-1433-0A41-BCCA-3E2E67AA41C1}"/>
              </a:ext>
            </a:extLst>
          </p:cNvPr>
          <p:cNvPicPr>
            <a:picLocks noChangeAspect="1"/>
          </p:cNvPicPr>
          <p:nvPr/>
        </p:nvPicPr>
        <p:blipFill rotWithShape="1">
          <a:blip r:embed="rId6"/>
          <a:srcRect t="3328" r="3881"/>
          <a:stretch/>
        </p:blipFill>
        <p:spPr>
          <a:xfrm>
            <a:off x="4877573" y="1689916"/>
            <a:ext cx="1879299" cy="2675688"/>
          </a:xfrm>
          <a:prstGeom prst="rect">
            <a:avLst/>
          </a:prstGeom>
          <a:ln>
            <a:solidFill>
              <a:schemeClr val="tx1"/>
            </a:solidFill>
          </a:ln>
        </p:spPr>
      </p:pic>
    </p:spTree>
    <p:extLst>
      <p:ext uri="{BB962C8B-B14F-4D97-AF65-F5344CB8AC3E}">
        <p14:creationId xmlns:p14="http://schemas.microsoft.com/office/powerpoint/2010/main" val="2223772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450BF-B53D-6F49-9A43-6D1A1CC94C18}"/>
              </a:ext>
            </a:extLst>
          </p:cNvPr>
          <p:cNvSpPr>
            <a:spLocks noGrp="1"/>
          </p:cNvSpPr>
          <p:nvPr>
            <p:ph type="title"/>
          </p:nvPr>
        </p:nvSpPr>
        <p:spPr/>
        <p:txBody>
          <a:bodyPr/>
          <a:lstStyle/>
          <a:p>
            <a:r>
              <a:rPr lang="en-US" dirty="0"/>
              <a:t>Teaching letter formation</a:t>
            </a:r>
          </a:p>
        </p:txBody>
      </p:sp>
      <p:pic>
        <p:nvPicPr>
          <p:cNvPr id="7" name="Content Placeholder 6" descr="A screenshot of a cell phone&#10;&#10;Description automatically generated">
            <a:extLst>
              <a:ext uri="{FF2B5EF4-FFF2-40B4-BE49-F238E27FC236}">
                <a16:creationId xmlns:a16="http://schemas.microsoft.com/office/drawing/2014/main" id="{2C4C9AB0-B505-1445-9009-1C3C5B4F7360}"/>
              </a:ext>
            </a:extLst>
          </p:cNvPr>
          <p:cNvPicPr>
            <a:picLocks noGrp="1" noChangeAspect="1"/>
          </p:cNvPicPr>
          <p:nvPr>
            <p:ph idx="1"/>
          </p:nvPr>
        </p:nvPicPr>
        <p:blipFill>
          <a:blip r:embed="rId3"/>
          <a:stretch>
            <a:fillRect/>
          </a:stretch>
        </p:blipFill>
        <p:spPr>
          <a:xfrm>
            <a:off x="576226" y="1289740"/>
            <a:ext cx="7991548" cy="5040313"/>
          </a:xfrm>
        </p:spPr>
      </p:pic>
    </p:spTree>
    <p:extLst>
      <p:ext uri="{BB962C8B-B14F-4D97-AF65-F5344CB8AC3E}">
        <p14:creationId xmlns:p14="http://schemas.microsoft.com/office/powerpoint/2010/main" val="2886892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F2CC8-DE15-654D-9D80-DC0A1706511B}"/>
              </a:ext>
            </a:extLst>
          </p:cNvPr>
          <p:cNvSpPr>
            <a:spLocks noGrp="1"/>
          </p:cNvSpPr>
          <p:nvPr>
            <p:ph type="title"/>
          </p:nvPr>
        </p:nvSpPr>
        <p:spPr/>
        <p:txBody>
          <a:bodyPr/>
          <a:lstStyle/>
          <a:p>
            <a:r>
              <a:rPr lang="en-US" dirty="0"/>
              <a:t>What can I do?</a:t>
            </a:r>
          </a:p>
        </p:txBody>
      </p:sp>
      <p:sp>
        <p:nvSpPr>
          <p:cNvPr id="3" name="Content Placeholder 2">
            <a:extLst>
              <a:ext uri="{FF2B5EF4-FFF2-40B4-BE49-F238E27FC236}">
                <a16:creationId xmlns:a16="http://schemas.microsoft.com/office/drawing/2014/main" id="{DDF6C960-CBF0-1745-812E-85F7F7488773}"/>
              </a:ext>
            </a:extLst>
          </p:cNvPr>
          <p:cNvSpPr>
            <a:spLocks noGrp="1"/>
          </p:cNvSpPr>
          <p:nvPr>
            <p:ph idx="1"/>
          </p:nvPr>
        </p:nvSpPr>
        <p:spPr/>
        <p:txBody>
          <a:bodyPr/>
          <a:lstStyle/>
          <a:p>
            <a:r>
              <a:rPr lang="en-GB" dirty="0"/>
              <a:t>1. Use pure sounds, not letter names</a:t>
            </a:r>
          </a:p>
          <a:p>
            <a:r>
              <a:rPr lang="en-GB" dirty="0"/>
              <a:t>2. Teach the picture names</a:t>
            </a:r>
          </a:p>
          <a:p>
            <a:r>
              <a:rPr lang="en-GB" dirty="0"/>
              <a:t>3. Practise reading sounds speedily -                 </a:t>
            </a:r>
          </a:p>
          <a:p>
            <a:r>
              <a:rPr lang="en-GB" dirty="0"/>
              <a:t>    ‘review, review, review’</a:t>
            </a:r>
          </a:p>
          <a:p>
            <a:r>
              <a:rPr lang="en-GB" dirty="0"/>
              <a:t>4. Use the handwriting phrases for writing only</a:t>
            </a:r>
            <a:endParaRPr lang="en-US" dirty="0"/>
          </a:p>
        </p:txBody>
      </p:sp>
      <p:pic>
        <p:nvPicPr>
          <p:cNvPr id="4" name="Picture 3"/>
          <p:cNvPicPr>
            <a:picLocks noChangeAspect="1"/>
          </p:cNvPicPr>
          <p:nvPr/>
        </p:nvPicPr>
        <p:blipFill>
          <a:blip r:embed="rId3"/>
          <a:stretch>
            <a:fillRect/>
          </a:stretch>
        </p:blipFill>
        <p:spPr>
          <a:xfrm>
            <a:off x="5255982" y="3737906"/>
            <a:ext cx="2350163" cy="3120094"/>
          </a:xfrm>
          <a:prstGeom prst="rect">
            <a:avLst/>
          </a:prstGeom>
        </p:spPr>
      </p:pic>
    </p:spTree>
    <p:extLst>
      <p:ext uri="{BB962C8B-B14F-4D97-AF65-F5344CB8AC3E}">
        <p14:creationId xmlns:p14="http://schemas.microsoft.com/office/powerpoint/2010/main" val="3475173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Sounds + blending = reading </a:t>
            </a:r>
          </a:p>
        </p:txBody>
      </p:sp>
      <p:pic>
        <p:nvPicPr>
          <p:cNvPr id="16" name="Picture 15" descr="Screen Shot 2016-04-13 at 10.33.12.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26767" y="2721512"/>
            <a:ext cx="2963858" cy="1394893"/>
          </a:xfrm>
          <a:prstGeom prst="rect">
            <a:avLst/>
          </a:prstGeom>
          <a:ln>
            <a:solidFill>
              <a:schemeClr val="tx1"/>
            </a:solidFill>
          </a:ln>
        </p:spPr>
      </p:pic>
      <p:sp>
        <p:nvSpPr>
          <p:cNvPr id="3" name="TextBox 2">
            <a:extLst>
              <a:ext uri="{FF2B5EF4-FFF2-40B4-BE49-F238E27FC236}">
                <a16:creationId xmlns:a16="http://schemas.microsoft.com/office/drawing/2014/main" id="{50D0F987-1124-9641-A917-5AF839C65251}"/>
              </a:ext>
            </a:extLst>
          </p:cNvPr>
          <p:cNvSpPr txBox="1"/>
          <p:nvPr/>
        </p:nvSpPr>
        <p:spPr>
          <a:xfrm>
            <a:off x="4142396" y="2911126"/>
            <a:ext cx="1065487" cy="1015663"/>
          </a:xfrm>
          <a:prstGeom prst="rect">
            <a:avLst/>
          </a:prstGeom>
          <a:noFill/>
        </p:spPr>
        <p:txBody>
          <a:bodyPr wrap="square" rtlCol="0">
            <a:spAutoFit/>
          </a:bodyPr>
          <a:lstStyle/>
          <a:p>
            <a:r>
              <a:rPr lang="en-US" sz="6000" b="1" dirty="0">
                <a:solidFill>
                  <a:srgbClr val="787878"/>
                </a:solidFill>
                <a:ea typeface="+mj-ea"/>
                <a:cs typeface="+mj-cs"/>
              </a:rPr>
              <a:t>+</a:t>
            </a:r>
          </a:p>
        </p:txBody>
      </p:sp>
      <p:pic>
        <p:nvPicPr>
          <p:cNvPr id="9" name="Picture 8" descr="as.png">
            <a:extLst>
              <a:ext uri="{FF2B5EF4-FFF2-40B4-BE49-F238E27FC236}">
                <a16:creationId xmlns:a16="http://schemas.microsoft.com/office/drawing/2014/main" id="{51EA20A7-5BA2-E440-9860-D798EE7E533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23528" y="2618531"/>
            <a:ext cx="3393707" cy="1508314"/>
          </a:xfrm>
          <a:prstGeom prst="rect">
            <a:avLst/>
          </a:prstGeom>
        </p:spPr>
      </p:pic>
    </p:spTree>
    <p:extLst>
      <p:ext uri="{BB962C8B-B14F-4D97-AF65-F5344CB8AC3E}">
        <p14:creationId xmlns:p14="http://schemas.microsoft.com/office/powerpoint/2010/main" val="3954750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3822D-55EA-3441-BEB8-4DDEC2D6DB0E}"/>
              </a:ext>
            </a:extLst>
          </p:cNvPr>
          <p:cNvSpPr>
            <a:spLocks noGrp="1"/>
          </p:cNvSpPr>
          <p:nvPr>
            <p:ph type="title"/>
          </p:nvPr>
        </p:nvSpPr>
        <p:spPr/>
        <p:txBody>
          <a:bodyPr/>
          <a:lstStyle/>
          <a:p>
            <a:r>
              <a:rPr lang="en-US" dirty="0"/>
              <a:t>Reading with Fred Talk</a:t>
            </a:r>
          </a:p>
        </p:txBody>
      </p:sp>
      <p:pic>
        <p:nvPicPr>
          <p:cNvPr id="5" name="Content Placeholder 4">
            <a:extLst>
              <a:ext uri="{FF2B5EF4-FFF2-40B4-BE49-F238E27FC236}">
                <a16:creationId xmlns:a16="http://schemas.microsoft.com/office/drawing/2014/main" id="{70FB8B5F-DBCF-E746-BF44-519E8D3C2AF7}"/>
              </a:ext>
            </a:extLst>
          </p:cNvPr>
          <p:cNvPicPr>
            <a:picLocks noGrp="1" noChangeAspect="1"/>
          </p:cNvPicPr>
          <p:nvPr>
            <p:ph idx="1"/>
          </p:nvPr>
        </p:nvPicPr>
        <p:blipFill rotWithShape="1">
          <a:blip r:embed="rId3"/>
          <a:srcRect r="5219" b="6202"/>
          <a:stretch/>
        </p:blipFill>
        <p:spPr>
          <a:xfrm>
            <a:off x="1720530" y="1451614"/>
            <a:ext cx="1512999" cy="2298001"/>
          </a:xfrm>
          <a:ln>
            <a:solidFill>
              <a:schemeClr val="tx1"/>
            </a:solidFill>
          </a:ln>
        </p:spPr>
      </p:pic>
      <p:pic>
        <p:nvPicPr>
          <p:cNvPr id="7" name="Picture 6">
            <a:extLst>
              <a:ext uri="{FF2B5EF4-FFF2-40B4-BE49-F238E27FC236}">
                <a16:creationId xmlns:a16="http://schemas.microsoft.com/office/drawing/2014/main" id="{34863E26-CADA-C54E-AB51-86C1755BFA9B}"/>
              </a:ext>
            </a:extLst>
          </p:cNvPr>
          <p:cNvPicPr>
            <a:picLocks noChangeAspect="1"/>
          </p:cNvPicPr>
          <p:nvPr/>
        </p:nvPicPr>
        <p:blipFill rotWithShape="1">
          <a:blip r:embed="rId4"/>
          <a:srcRect b="6202"/>
          <a:stretch/>
        </p:blipFill>
        <p:spPr>
          <a:xfrm>
            <a:off x="3550456" y="1451613"/>
            <a:ext cx="1512999" cy="2298001"/>
          </a:xfrm>
          <a:prstGeom prst="rect">
            <a:avLst/>
          </a:prstGeom>
          <a:ln>
            <a:solidFill>
              <a:schemeClr val="tx1"/>
            </a:solidFill>
          </a:ln>
        </p:spPr>
      </p:pic>
      <p:pic>
        <p:nvPicPr>
          <p:cNvPr id="9" name="Picture 8">
            <a:extLst>
              <a:ext uri="{FF2B5EF4-FFF2-40B4-BE49-F238E27FC236}">
                <a16:creationId xmlns:a16="http://schemas.microsoft.com/office/drawing/2014/main" id="{91DAE5CF-87A0-E24F-AA25-3951A7F2D634}"/>
              </a:ext>
            </a:extLst>
          </p:cNvPr>
          <p:cNvPicPr>
            <a:picLocks noChangeAspect="1"/>
          </p:cNvPicPr>
          <p:nvPr/>
        </p:nvPicPr>
        <p:blipFill rotWithShape="1">
          <a:blip r:embed="rId5"/>
          <a:srcRect r="5845"/>
          <a:stretch/>
        </p:blipFill>
        <p:spPr>
          <a:xfrm>
            <a:off x="5380382" y="1451612"/>
            <a:ext cx="1512999" cy="2298001"/>
          </a:xfrm>
          <a:prstGeom prst="rect">
            <a:avLst/>
          </a:prstGeom>
          <a:ln>
            <a:solidFill>
              <a:schemeClr val="tx1"/>
            </a:solidFill>
          </a:ln>
        </p:spPr>
      </p:pic>
      <p:pic>
        <p:nvPicPr>
          <p:cNvPr id="11" name="Picture 10" descr="A close up of a logo&#10;&#10;Description automatically generated">
            <a:extLst>
              <a:ext uri="{FF2B5EF4-FFF2-40B4-BE49-F238E27FC236}">
                <a16:creationId xmlns:a16="http://schemas.microsoft.com/office/drawing/2014/main" id="{BC98152B-D11E-B64D-92DB-04549E24454F}"/>
              </a:ext>
            </a:extLst>
          </p:cNvPr>
          <p:cNvPicPr>
            <a:picLocks noChangeAspect="1"/>
          </p:cNvPicPr>
          <p:nvPr/>
        </p:nvPicPr>
        <p:blipFill>
          <a:blip r:embed="rId6"/>
          <a:stretch>
            <a:fillRect/>
          </a:stretch>
        </p:blipFill>
        <p:spPr>
          <a:xfrm>
            <a:off x="1908311" y="3930683"/>
            <a:ext cx="4797287" cy="2298001"/>
          </a:xfrm>
          <a:prstGeom prst="rect">
            <a:avLst/>
          </a:prstGeom>
          <a:ln>
            <a:solidFill>
              <a:schemeClr val="tx1"/>
            </a:solidFill>
          </a:ln>
        </p:spPr>
      </p:pic>
    </p:spTree>
    <p:extLst>
      <p:ext uri="{BB962C8B-B14F-4D97-AF65-F5344CB8AC3E}">
        <p14:creationId xmlns:p14="http://schemas.microsoft.com/office/powerpoint/2010/main" val="30536500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6F279C-A1B0-BD46-857A-27F00F24B384}"/>
              </a:ext>
            </a:extLst>
          </p:cNvPr>
          <p:cNvSpPr>
            <a:spLocks noGrp="1"/>
          </p:cNvSpPr>
          <p:nvPr>
            <p:ph type="title"/>
          </p:nvPr>
        </p:nvSpPr>
        <p:spPr>
          <a:xfrm>
            <a:off x="323528" y="260649"/>
            <a:ext cx="8146704" cy="864096"/>
          </a:xfrm>
        </p:spPr>
        <p:txBody>
          <a:bodyPr/>
          <a:lstStyle/>
          <a:p>
            <a:r>
              <a:rPr lang="en-US" dirty="0"/>
              <a:t>‘Special Friends’, ‘Fred Talk’, read the word</a:t>
            </a:r>
          </a:p>
        </p:txBody>
      </p:sp>
      <p:pic>
        <p:nvPicPr>
          <p:cNvPr id="7" name="Picture 6">
            <a:extLst>
              <a:ext uri="{FF2B5EF4-FFF2-40B4-BE49-F238E27FC236}">
                <a16:creationId xmlns:a16="http://schemas.microsoft.com/office/drawing/2014/main" id="{FA75C3B0-4996-1B47-B748-9022B28B4F14}"/>
              </a:ext>
            </a:extLst>
          </p:cNvPr>
          <p:cNvPicPr>
            <a:picLocks noChangeAspect="1"/>
          </p:cNvPicPr>
          <p:nvPr/>
        </p:nvPicPr>
        <p:blipFill>
          <a:blip r:embed="rId3"/>
          <a:stretch>
            <a:fillRect/>
          </a:stretch>
        </p:blipFill>
        <p:spPr>
          <a:xfrm>
            <a:off x="1898470" y="1482272"/>
            <a:ext cx="4996820" cy="2376865"/>
          </a:xfrm>
          <a:prstGeom prst="rect">
            <a:avLst/>
          </a:prstGeom>
          <a:ln>
            <a:solidFill>
              <a:schemeClr val="tx1"/>
            </a:solidFill>
          </a:ln>
        </p:spPr>
      </p:pic>
      <p:pic>
        <p:nvPicPr>
          <p:cNvPr id="9" name="Picture 8">
            <a:extLst>
              <a:ext uri="{FF2B5EF4-FFF2-40B4-BE49-F238E27FC236}">
                <a16:creationId xmlns:a16="http://schemas.microsoft.com/office/drawing/2014/main" id="{DB82D307-CAF3-CD40-BD45-235D8FDAE28B}"/>
              </a:ext>
            </a:extLst>
          </p:cNvPr>
          <p:cNvPicPr>
            <a:picLocks noChangeAspect="1"/>
          </p:cNvPicPr>
          <p:nvPr/>
        </p:nvPicPr>
        <p:blipFill>
          <a:blip r:embed="rId4"/>
          <a:stretch>
            <a:fillRect/>
          </a:stretch>
        </p:blipFill>
        <p:spPr>
          <a:xfrm>
            <a:off x="1905000" y="3984172"/>
            <a:ext cx="4996820" cy="2376865"/>
          </a:xfrm>
          <a:prstGeom prst="rect">
            <a:avLst/>
          </a:prstGeom>
          <a:ln>
            <a:solidFill>
              <a:schemeClr val="tx1"/>
            </a:solidFill>
          </a:ln>
        </p:spPr>
      </p:pic>
    </p:spTree>
    <p:extLst>
      <p:ext uri="{BB962C8B-B14F-4D97-AF65-F5344CB8AC3E}">
        <p14:creationId xmlns:p14="http://schemas.microsoft.com/office/powerpoint/2010/main" val="21075084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38EB5-9B32-FA4F-9087-5D538ACE5EB7}"/>
              </a:ext>
            </a:extLst>
          </p:cNvPr>
          <p:cNvSpPr>
            <a:spLocks noGrp="1"/>
          </p:cNvSpPr>
          <p:nvPr>
            <p:ph type="title"/>
          </p:nvPr>
        </p:nvSpPr>
        <p:spPr/>
        <p:txBody>
          <a:bodyPr/>
          <a:lstStyle/>
          <a:p>
            <a:r>
              <a:rPr lang="en-US" dirty="0"/>
              <a:t>Fred Talk routine</a:t>
            </a:r>
            <a:endParaRPr lang="en-US" dirty="0">
              <a:solidFill>
                <a:schemeClr val="accent3"/>
              </a:solidFill>
            </a:endParaRPr>
          </a:p>
        </p:txBody>
      </p:sp>
      <p:sp>
        <p:nvSpPr>
          <p:cNvPr id="3" name="Content Placeholder 2">
            <a:extLst>
              <a:ext uri="{FF2B5EF4-FFF2-40B4-BE49-F238E27FC236}">
                <a16:creationId xmlns:a16="http://schemas.microsoft.com/office/drawing/2014/main" id="{F8B8D7AE-5475-5348-8458-BA667DBF2A30}"/>
              </a:ext>
            </a:extLst>
          </p:cNvPr>
          <p:cNvSpPr>
            <a:spLocks noGrp="1"/>
          </p:cNvSpPr>
          <p:nvPr>
            <p:ph idx="1"/>
          </p:nvPr>
        </p:nvSpPr>
        <p:spPr/>
        <p:txBody>
          <a:bodyPr/>
          <a:lstStyle/>
          <a:p>
            <a:pPr marL="514350" lvl="0" indent="-514350">
              <a:buAutoNum type="arabicPeriod"/>
            </a:pPr>
            <a:r>
              <a:rPr lang="en-GB" dirty="0"/>
              <a:t>Say the word </a:t>
            </a:r>
            <a:r>
              <a:rPr lang="en-US" dirty="0"/>
              <a:t>in sounds as Fred e.g. c-a-t.</a:t>
            </a:r>
          </a:p>
          <a:p>
            <a:pPr marL="514350" lvl="0" indent="-514350">
              <a:buAutoNum type="arabicPeriod"/>
            </a:pPr>
            <a:r>
              <a:rPr lang="en-US" dirty="0"/>
              <a:t>Ask your child to repeat. Can they ‘jump-in’ with the whole word?</a:t>
            </a:r>
          </a:p>
          <a:p>
            <a:pPr marL="514350" lvl="0" indent="-514350">
              <a:buAutoNum type="arabicPeriod"/>
            </a:pPr>
            <a:r>
              <a:rPr lang="en-US" dirty="0"/>
              <a:t>Say the word in sounds followed by the whole word e.g. c-a-t, cat</a:t>
            </a:r>
          </a:p>
          <a:p>
            <a:pPr marL="514350" lvl="0" indent="-514350">
              <a:buAutoNum type="arabicPeriod"/>
            </a:pPr>
            <a:r>
              <a:rPr lang="en-US" dirty="0"/>
              <a:t>Ask your child to repeat</a:t>
            </a:r>
            <a:endParaRPr lang="en-GB" dirty="0"/>
          </a:p>
          <a:p>
            <a:endParaRPr lang="en-US" dirty="0"/>
          </a:p>
        </p:txBody>
      </p:sp>
      <p:pic>
        <p:nvPicPr>
          <p:cNvPr id="4" name="Content Placeholder 1" descr="41Ho83H3mFL.jpg">
            <a:extLst>
              <a:ext uri="{FF2B5EF4-FFF2-40B4-BE49-F238E27FC236}">
                <a16:creationId xmlns:a16="http://schemas.microsoft.com/office/drawing/2014/main" id="{6CAA398F-6BF3-F04C-91E3-77FD52EE7582}"/>
              </a:ext>
            </a:extLst>
          </p:cNvPr>
          <p:cNvPicPr>
            <a:picLocks noChangeAspect="1"/>
          </p:cNvPicPr>
          <p:nvPr/>
        </p:nvPicPr>
        <p:blipFill>
          <a:blip r:embed="rId3" cstate="screen">
            <a:extLst>
              <a:ext uri="{28A0092B-C50C-407E-A947-70E740481C1C}">
                <a14:useLocalDpi xmlns:a14="http://schemas.microsoft.com/office/drawing/2010/main"/>
              </a:ext>
            </a:extLst>
          </a:blip>
          <a:srcRect t="-8882" b="-8882"/>
          <a:stretch>
            <a:fillRect/>
          </a:stretch>
        </p:blipFill>
        <p:spPr bwMode="auto">
          <a:xfrm>
            <a:off x="5465338" y="4297679"/>
            <a:ext cx="3297979" cy="1809859"/>
          </a:xfrm>
          <a:prstGeom prst="rect">
            <a:avLst/>
          </a:prstGeom>
          <a:noFill/>
          <a:ln w="9525">
            <a:noFill/>
            <a:miter lim="800000"/>
            <a:headEnd/>
            <a:tailEnd/>
          </a:ln>
        </p:spPr>
      </p:pic>
    </p:spTree>
    <p:extLst>
      <p:ext uri="{BB962C8B-B14F-4D97-AF65-F5344CB8AC3E}">
        <p14:creationId xmlns:p14="http://schemas.microsoft.com/office/powerpoint/2010/main" val="30341944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8720"/>
            <a:ext cx="8635412" cy="864096"/>
          </a:xfrm>
        </p:spPr>
        <p:txBody>
          <a:bodyPr/>
          <a:lstStyle/>
          <a:p>
            <a:r>
              <a:rPr lang="en-US" dirty="0"/>
              <a:t>Fred games and Fred talk throughout the day</a:t>
            </a:r>
          </a:p>
        </p:txBody>
      </p:sp>
      <p:sp>
        <p:nvSpPr>
          <p:cNvPr id="3" name="Content Placeholder 2"/>
          <p:cNvSpPr>
            <a:spLocks noGrp="1"/>
          </p:cNvSpPr>
          <p:nvPr>
            <p:ph idx="1"/>
          </p:nvPr>
        </p:nvSpPr>
        <p:spPr>
          <a:xfrm>
            <a:off x="327850" y="1195182"/>
            <a:ext cx="4906714" cy="5040560"/>
          </a:xfrm>
        </p:spPr>
        <p:txBody>
          <a:bodyPr/>
          <a:lstStyle/>
          <a:p>
            <a:r>
              <a:rPr lang="en-US" dirty="0"/>
              <a:t>Shall we have some</a:t>
            </a:r>
          </a:p>
          <a:p>
            <a:endParaRPr lang="en-US" dirty="0"/>
          </a:p>
          <a:p>
            <a:r>
              <a:rPr lang="en-US" dirty="0"/>
              <a:t>What would you like to</a:t>
            </a:r>
          </a:p>
          <a:p>
            <a:endParaRPr lang="en-US" dirty="0"/>
          </a:p>
          <a:p>
            <a:r>
              <a:rPr lang="en-US" dirty="0"/>
              <a:t>Let’s put on your</a:t>
            </a:r>
          </a:p>
          <a:p>
            <a:endParaRPr lang="en-US" dirty="0"/>
          </a:p>
        </p:txBody>
      </p:sp>
      <p:pic>
        <p:nvPicPr>
          <p:cNvPr id="8" name="Content Placeholder 1" descr="41Ho83H3mFL.jpg"/>
          <p:cNvPicPr>
            <a:picLocks noChangeAspect="1"/>
          </p:cNvPicPr>
          <p:nvPr/>
        </p:nvPicPr>
        <p:blipFill>
          <a:blip r:embed="rId3" cstate="screen">
            <a:extLst>
              <a:ext uri="{28A0092B-C50C-407E-A947-70E740481C1C}">
                <a14:useLocalDpi xmlns:a14="http://schemas.microsoft.com/office/drawing/2010/main"/>
              </a:ext>
            </a:extLst>
          </a:blip>
          <a:srcRect t="-8882" b="-8882"/>
          <a:stretch>
            <a:fillRect/>
          </a:stretch>
        </p:blipFill>
        <p:spPr bwMode="auto">
          <a:xfrm>
            <a:off x="5465338" y="4297679"/>
            <a:ext cx="3297979" cy="1809859"/>
          </a:xfrm>
          <a:prstGeom prst="rect">
            <a:avLst/>
          </a:prstGeom>
          <a:noFill/>
          <a:ln w="9525">
            <a:noFill/>
            <a:miter lim="800000"/>
            <a:headEnd/>
            <a:tailEnd/>
          </a:ln>
        </p:spPr>
      </p:pic>
      <p:sp>
        <p:nvSpPr>
          <p:cNvPr id="4" name="TextBox 3">
            <a:extLst>
              <a:ext uri="{FF2B5EF4-FFF2-40B4-BE49-F238E27FC236}">
                <a16:creationId xmlns:a16="http://schemas.microsoft.com/office/drawing/2014/main" id="{C9A0C5BF-DCC2-8F4E-8C72-591573B90E63}"/>
              </a:ext>
            </a:extLst>
          </p:cNvPr>
          <p:cNvSpPr txBox="1"/>
          <p:nvPr/>
        </p:nvSpPr>
        <p:spPr>
          <a:xfrm>
            <a:off x="4040676" y="1183856"/>
            <a:ext cx="301752" cy="584775"/>
          </a:xfrm>
          <a:prstGeom prst="rect">
            <a:avLst/>
          </a:prstGeom>
          <a:noFill/>
        </p:spPr>
        <p:txBody>
          <a:bodyPr wrap="square" rtlCol="0">
            <a:spAutoFit/>
          </a:bodyPr>
          <a:lstStyle/>
          <a:p>
            <a:r>
              <a:rPr lang="en-US" sz="3200" b="1" dirty="0">
                <a:solidFill>
                  <a:schemeClr val="accent3"/>
                </a:solidFill>
              </a:rPr>
              <a:t>l</a:t>
            </a:r>
          </a:p>
        </p:txBody>
      </p:sp>
      <p:sp>
        <p:nvSpPr>
          <p:cNvPr id="6" name="TextBox 5">
            <a:extLst>
              <a:ext uri="{FF2B5EF4-FFF2-40B4-BE49-F238E27FC236}">
                <a16:creationId xmlns:a16="http://schemas.microsoft.com/office/drawing/2014/main" id="{71FAFE52-461D-5843-961D-09A102A23140}"/>
              </a:ext>
            </a:extLst>
          </p:cNvPr>
          <p:cNvSpPr txBox="1"/>
          <p:nvPr/>
        </p:nvSpPr>
        <p:spPr>
          <a:xfrm>
            <a:off x="4132602" y="1183856"/>
            <a:ext cx="646450" cy="584775"/>
          </a:xfrm>
          <a:prstGeom prst="rect">
            <a:avLst/>
          </a:prstGeom>
          <a:noFill/>
        </p:spPr>
        <p:txBody>
          <a:bodyPr wrap="square" rtlCol="0">
            <a:spAutoFit/>
          </a:bodyPr>
          <a:lstStyle/>
          <a:p>
            <a:r>
              <a:rPr lang="en-US" sz="3200" b="1" dirty="0">
                <a:solidFill>
                  <a:schemeClr val="accent3"/>
                </a:solidFill>
              </a:rPr>
              <a:t>-u</a:t>
            </a:r>
          </a:p>
        </p:txBody>
      </p:sp>
      <p:sp>
        <p:nvSpPr>
          <p:cNvPr id="7" name="TextBox 6">
            <a:extLst>
              <a:ext uri="{FF2B5EF4-FFF2-40B4-BE49-F238E27FC236}">
                <a16:creationId xmlns:a16="http://schemas.microsoft.com/office/drawing/2014/main" id="{6CD2CC35-F4AE-8B41-854A-0B26618A8883}"/>
              </a:ext>
            </a:extLst>
          </p:cNvPr>
          <p:cNvSpPr txBox="1"/>
          <p:nvPr/>
        </p:nvSpPr>
        <p:spPr>
          <a:xfrm>
            <a:off x="4485484" y="1195182"/>
            <a:ext cx="896112" cy="584775"/>
          </a:xfrm>
          <a:prstGeom prst="rect">
            <a:avLst/>
          </a:prstGeom>
          <a:noFill/>
        </p:spPr>
        <p:txBody>
          <a:bodyPr wrap="square" rtlCol="0">
            <a:spAutoFit/>
          </a:bodyPr>
          <a:lstStyle/>
          <a:p>
            <a:r>
              <a:rPr lang="en-US" sz="3200" b="1" dirty="0">
                <a:solidFill>
                  <a:schemeClr val="accent3"/>
                </a:solidFill>
              </a:rPr>
              <a:t>-n</a:t>
            </a:r>
          </a:p>
        </p:txBody>
      </p:sp>
      <p:sp>
        <p:nvSpPr>
          <p:cNvPr id="9" name="TextBox 8">
            <a:extLst>
              <a:ext uri="{FF2B5EF4-FFF2-40B4-BE49-F238E27FC236}">
                <a16:creationId xmlns:a16="http://schemas.microsoft.com/office/drawing/2014/main" id="{DE1294A3-E033-AB44-8B6E-0BD6587B9F88}"/>
              </a:ext>
            </a:extLst>
          </p:cNvPr>
          <p:cNvSpPr txBox="1"/>
          <p:nvPr/>
        </p:nvSpPr>
        <p:spPr>
          <a:xfrm>
            <a:off x="4858036" y="1189401"/>
            <a:ext cx="896112" cy="584775"/>
          </a:xfrm>
          <a:prstGeom prst="rect">
            <a:avLst/>
          </a:prstGeom>
          <a:noFill/>
        </p:spPr>
        <p:txBody>
          <a:bodyPr wrap="square" rtlCol="0">
            <a:spAutoFit/>
          </a:bodyPr>
          <a:lstStyle/>
          <a:p>
            <a:r>
              <a:rPr lang="en-US" sz="3200" b="1" dirty="0">
                <a:solidFill>
                  <a:schemeClr val="accent3"/>
                </a:solidFill>
              </a:rPr>
              <a:t>-</a:t>
            </a:r>
            <a:r>
              <a:rPr lang="en-US" sz="3200" b="1" dirty="0" err="1">
                <a:solidFill>
                  <a:schemeClr val="accent3"/>
                </a:solidFill>
              </a:rPr>
              <a:t>ch</a:t>
            </a:r>
            <a:endParaRPr lang="en-US" sz="3200" b="1" dirty="0">
              <a:solidFill>
                <a:schemeClr val="accent3"/>
              </a:solidFill>
            </a:endParaRPr>
          </a:p>
        </p:txBody>
      </p:sp>
      <p:sp>
        <p:nvSpPr>
          <p:cNvPr id="5" name="TextBox 4">
            <a:extLst>
              <a:ext uri="{FF2B5EF4-FFF2-40B4-BE49-F238E27FC236}">
                <a16:creationId xmlns:a16="http://schemas.microsoft.com/office/drawing/2014/main" id="{C278B5F5-4F95-574B-B5D6-ED6E868E81CB}"/>
              </a:ext>
            </a:extLst>
          </p:cNvPr>
          <p:cNvSpPr txBox="1"/>
          <p:nvPr/>
        </p:nvSpPr>
        <p:spPr>
          <a:xfrm>
            <a:off x="5460580" y="1183856"/>
            <a:ext cx="521208" cy="584775"/>
          </a:xfrm>
          <a:prstGeom prst="rect">
            <a:avLst/>
          </a:prstGeom>
          <a:noFill/>
        </p:spPr>
        <p:txBody>
          <a:bodyPr wrap="square" rtlCol="0">
            <a:spAutoFit/>
          </a:bodyPr>
          <a:lstStyle/>
          <a:p>
            <a:r>
              <a:rPr lang="en-US" sz="3200" dirty="0">
                <a:solidFill>
                  <a:schemeClr val="tx2"/>
                </a:solidFill>
              </a:rPr>
              <a:t>?</a:t>
            </a:r>
          </a:p>
        </p:txBody>
      </p:sp>
      <p:sp>
        <p:nvSpPr>
          <p:cNvPr id="10" name="TextBox 9">
            <a:extLst>
              <a:ext uri="{FF2B5EF4-FFF2-40B4-BE49-F238E27FC236}">
                <a16:creationId xmlns:a16="http://schemas.microsoft.com/office/drawing/2014/main" id="{056BD715-C4E6-E846-8DBF-53B2E0963C47}"/>
              </a:ext>
            </a:extLst>
          </p:cNvPr>
          <p:cNvSpPr txBox="1"/>
          <p:nvPr/>
        </p:nvSpPr>
        <p:spPr>
          <a:xfrm>
            <a:off x="4472098" y="2190353"/>
            <a:ext cx="646450" cy="584775"/>
          </a:xfrm>
          <a:prstGeom prst="rect">
            <a:avLst/>
          </a:prstGeom>
          <a:noFill/>
        </p:spPr>
        <p:txBody>
          <a:bodyPr wrap="square" rtlCol="0">
            <a:spAutoFit/>
          </a:bodyPr>
          <a:lstStyle/>
          <a:p>
            <a:r>
              <a:rPr lang="en-US" sz="3200" b="1" dirty="0">
                <a:solidFill>
                  <a:schemeClr val="accent3"/>
                </a:solidFill>
              </a:rPr>
              <a:t>p</a:t>
            </a:r>
          </a:p>
        </p:txBody>
      </p:sp>
      <p:sp>
        <p:nvSpPr>
          <p:cNvPr id="11" name="TextBox 10">
            <a:extLst>
              <a:ext uri="{FF2B5EF4-FFF2-40B4-BE49-F238E27FC236}">
                <a16:creationId xmlns:a16="http://schemas.microsoft.com/office/drawing/2014/main" id="{7A396EAF-FDD3-8A44-A57C-9D3A755FEC70}"/>
              </a:ext>
            </a:extLst>
          </p:cNvPr>
          <p:cNvSpPr txBox="1"/>
          <p:nvPr/>
        </p:nvSpPr>
        <p:spPr>
          <a:xfrm>
            <a:off x="4731170" y="2184572"/>
            <a:ext cx="646450" cy="584775"/>
          </a:xfrm>
          <a:prstGeom prst="rect">
            <a:avLst/>
          </a:prstGeom>
          <a:noFill/>
        </p:spPr>
        <p:txBody>
          <a:bodyPr wrap="square" rtlCol="0">
            <a:spAutoFit/>
          </a:bodyPr>
          <a:lstStyle/>
          <a:p>
            <a:r>
              <a:rPr lang="en-US" sz="3200" b="1" dirty="0">
                <a:solidFill>
                  <a:schemeClr val="accent3"/>
                </a:solidFill>
              </a:rPr>
              <a:t>-l</a:t>
            </a:r>
          </a:p>
        </p:txBody>
      </p:sp>
      <p:sp>
        <p:nvSpPr>
          <p:cNvPr id="12" name="TextBox 11">
            <a:extLst>
              <a:ext uri="{FF2B5EF4-FFF2-40B4-BE49-F238E27FC236}">
                <a16:creationId xmlns:a16="http://schemas.microsoft.com/office/drawing/2014/main" id="{CD0374D5-9D21-554A-A431-9CC18023FFE3}"/>
              </a:ext>
            </a:extLst>
          </p:cNvPr>
          <p:cNvSpPr txBox="1"/>
          <p:nvPr/>
        </p:nvSpPr>
        <p:spPr>
          <a:xfrm>
            <a:off x="4955796" y="2184570"/>
            <a:ext cx="826208" cy="584775"/>
          </a:xfrm>
          <a:prstGeom prst="rect">
            <a:avLst/>
          </a:prstGeom>
          <a:noFill/>
        </p:spPr>
        <p:txBody>
          <a:bodyPr wrap="square" rtlCol="0">
            <a:spAutoFit/>
          </a:bodyPr>
          <a:lstStyle/>
          <a:p>
            <a:r>
              <a:rPr lang="en-US" sz="3200" b="1" dirty="0">
                <a:solidFill>
                  <a:schemeClr val="accent3"/>
                </a:solidFill>
              </a:rPr>
              <a:t>-ay</a:t>
            </a:r>
          </a:p>
        </p:txBody>
      </p:sp>
      <p:sp>
        <p:nvSpPr>
          <p:cNvPr id="13" name="TextBox 12">
            <a:extLst>
              <a:ext uri="{FF2B5EF4-FFF2-40B4-BE49-F238E27FC236}">
                <a16:creationId xmlns:a16="http://schemas.microsoft.com/office/drawing/2014/main" id="{649A23F0-D42E-A146-9618-D640251F97E1}"/>
              </a:ext>
            </a:extLst>
          </p:cNvPr>
          <p:cNvSpPr txBox="1"/>
          <p:nvPr/>
        </p:nvSpPr>
        <p:spPr>
          <a:xfrm>
            <a:off x="5565072" y="2201104"/>
            <a:ext cx="521208" cy="584775"/>
          </a:xfrm>
          <a:prstGeom prst="rect">
            <a:avLst/>
          </a:prstGeom>
          <a:noFill/>
        </p:spPr>
        <p:txBody>
          <a:bodyPr wrap="square" rtlCol="0">
            <a:spAutoFit/>
          </a:bodyPr>
          <a:lstStyle/>
          <a:p>
            <a:r>
              <a:rPr lang="en-US" sz="3200" dirty="0">
                <a:solidFill>
                  <a:schemeClr val="tx2"/>
                </a:solidFill>
              </a:rPr>
              <a:t>?</a:t>
            </a:r>
          </a:p>
        </p:txBody>
      </p:sp>
      <p:sp>
        <p:nvSpPr>
          <p:cNvPr id="14" name="TextBox 13">
            <a:extLst>
              <a:ext uri="{FF2B5EF4-FFF2-40B4-BE49-F238E27FC236}">
                <a16:creationId xmlns:a16="http://schemas.microsoft.com/office/drawing/2014/main" id="{7E1F74C5-EE11-374D-A6DE-61504D2A5900}"/>
              </a:ext>
            </a:extLst>
          </p:cNvPr>
          <p:cNvSpPr txBox="1"/>
          <p:nvPr/>
        </p:nvSpPr>
        <p:spPr>
          <a:xfrm>
            <a:off x="3381644" y="3298009"/>
            <a:ext cx="826208" cy="584775"/>
          </a:xfrm>
          <a:prstGeom prst="rect">
            <a:avLst/>
          </a:prstGeom>
          <a:noFill/>
        </p:spPr>
        <p:txBody>
          <a:bodyPr wrap="square" rtlCol="0">
            <a:spAutoFit/>
          </a:bodyPr>
          <a:lstStyle/>
          <a:p>
            <a:r>
              <a:rPr lang="en-US" sz="3200" b="1" dirty="0">
                <a:solidFill>
                  <a:schemeClr val="accent3"/>
                </a:solidFill>
              </a:rPr>
              <a:t>c</a:t>
            </a:r>
          </a:p>
        </p:txBody>
      </p:sp>
      <p:sp>
        <p:nvSpPr>
          <p:cNvPr id="15" name="TextBox 14">
            <a:extLst>
              <a:ext uri="{FF2B5EF4-FFF2-40B4-BE49-F238E27FC236}">
                <a16:creationId xmlns:a16="http://schemas.microsoft.com/office/drawing/2014/main" id="{44BCE4FD-350E-E24D-865B-EBE951DFD722}"/>
              </a:ext>
            </a:extLst>
          </p:cNvPr>
          <p:cNvSpPr txBox="1"/>
          <p:nvPr/>
        </p:nvSpPr>
        <p:spPr>
          <a:xfrm>
            <a:off x="3617324" y="3298007"/>
            <a:ext cx="826208" cy="584775"/>
          </a:xfrm>
          <a:prstGeom prst="rect">
            <a:avLst/>
          </a:prstGeom>
          <a:noFill/>
        </p:spPr>
        <p:txBody>
          <a:bodyPr wrap="square" rtlCol="0">
            <a:spAutoFit/>
          </a:bodyPr>
          <a:lstStyle/>
          <a:p>
            <a:r>
              <a:rPr lang="en-US" sz="3200" b="1" dirty="0">
                <a:solidFill>
                  <a:schemeClr val="accent3"/>
                </a:solidFill>
              </a:rPr>
              <a:t>-</a:t>
            </a:r>
            <a:r>
              <a:rPr lang="en-US" sz="3200" b="1" dirty="0" err="1">
                <a:solidFill>
                  <a:schemeClr val="accent3"/>
                </a:solidFill>
              </a:rPr>
              <a:t>oa</a:t>
            </a:r>
            <a:endParaRPr lang="en-US" sz="3200" b="1" dirty="0">
              <a:solidFill>
                <a:schemeClr val="accent3"/>
              </a:solidFill>
            </a:endParaRPr>
          </a:p>
        </p:txBody>
      </p:sp>
      <p:sp>
        <p:nvSpPr>
          <p:cNvPr id="16" name="TextBox 15">
            <a:extLst>
              <a:ext uri="{FF2B5EF4-FFF2-40B4-BE49-F238E27FC236}">
                <a16:creationId xmlns:a16="http://schemas.microsoft.com/office/drawing/2014/main" id="{DEFC93D6-6FED-3B42-B631-538662BE2EA8}"/>
              </a:ext>
            </a:extLst>
          </p:cNvPr>
          <p:cNvSpPr txBox="1"/>
          <p:nvPr/>
        </p:nvSpPr>
        <p:spPr>
          <a:xfrm>
            <a:off x="4201442" y="3298007"/>
            <a:ext cx="826208" cy="584775"/>
          </a:xfrm>
          <a:prstGeom prst="rect">
            <a:avLst/>
          </a:prstGeom>
          <a:noFill/>
        </p:spPr>
        <p:txBody>
          <a:bodyPr wrap="square" rtlCol="0">
            <a:spAutoFit/>
          </a:bodyPr>
          <a:lstStyle/>
          <a:p>
            <a:r>
              <a:rPr lang="en-US" sz="3200" b="1" dirty="0">
                <a:solidFill>
                  <a:schemeClr val="accent3"/>
                </a:solidFill>
              </a:rPr>
              <a:t>-t</a:t>
            </a:r>
          </a:p>
        </p:txBody>
      </p:sp>
      <p:sp>
        <p:nvSpPr>
          <p:cNvPr id="17" name="TextBox 16">
            <a:extLst>
              <a:ext uri="{FF2B5EF4-FFF2-40B4-BE49-F238E27FC236}">
                <a16:creationId xmlns:a16="http://schemas.microsoft.com/office/drawing/2014/main" id="{D8E30D58-F010-DF4B-992C-0E70A49ECB2A}"/>
              </a:ext>
            </a:extLst>
          </p:cNvPr>
          <p:cNvSpPr txBox="1"/>
          <p:nvPr/>
        </p:nvSpPr>
        <p:spPr>
          <a:xfrm>
            <a:off x="4469109" y="3298007"/>
            <a:ext cx="521208" cy="584775"/>
          </a:xfrm>
          <a:prstGeom prst="rect">
            <a:avLst/>
          </a:prstGeom>
          <a:noFill/>
        </p:spPr>
        <p:txBody>
          <a:bodyPr wrap="square" rtlCol="0">
            <a:spAutoFit/>
          </a:bodyPr>
          <a:lstStyle/>
          <a:p>
            <a:r>
              <a:rPr lang="en-US" sz="3200" dirty="0">
                <a:solidFill>
                  <a:schemeClr val="tx2"/>
                </a:solidFill>
              </a:rPr>
              <a:t>.</a:t>
            </a:r>
          </a:p>
        </p:txBody>
      </p:sp>
    </p:spTree>
    <p:extLst>
      <p:ext uri="{BB962C8B-B14F-4D97-AF65-F5344CB8AC3E}">
        <p14:creationId xmlns:p14="http://schemas.microsoft.com/office/powerpoint/2010/main" val="2865338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4"/>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5"/>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6"/>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9" grpId="0"/>
      <p:bldP spid="5" grpId="0"/>
      <p:bldP spid="10" grpId="0"/>
      <p:bldP spid="11" grpId="0"/>
      <p:bldP spid="12" grpId="0"/>
      <p:bldP spid="13" grpId="0"/>
      <p:bldP spid="14" grpId="0"/>
      <p:bldP spid="15" grpId="0"/>
      <p:bldP spid="16" grpId="0"/>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3AA51B80-C98F-864F-9740-E3F0E812B6B5}"/>
              </a:ext>
            </a:extLst>
          </p:cNvPr>
          <p:cNvSpPr>
            <a:spLocks noGrp="1"/>
          </p:cNvSpPr>
          <p:nvPr>
            <p:ph idx="1"/>
          </p:nvPr>
        </p:nvSpPr>
        <p:spPr>
          <a:xfrm>
            <a:off x="440059" y="1628800"/>
            <a:ext cx="8263881" cy="2447596"/>
          </a:xfrm>
        </p:spPr>
        <p:txBody>
          <a:bodyPr/>
          <a:lstStyle/>
          <a:p>
            <a:r>
              <a:rPr lang="en-US" sz="3600" dirty="0"/>
              <a:t>The more that you </a:t>
            </a:r>
            <a:r>
              <a:rPr lang="en-US" sz="3600" b="1" dirty="0">
                <a:solidFill>
                  <a:schemeClr val="accent3"/>
                </a:solidFill>
              </a:rPr>
              <a:t>read</a:t>
            </a:r>
            <a:r>
              <a:rPr lang="en-US" sz="3600" dirty="0"/>
              <a:t>, the more things you will </a:t>
            </a:r>
            <a:r>
              <a:rPr lang="en-US" sz="3600" b="1" dirty="0">
                <a:solidFill>
                  <a:schemeClr val="accent3"/>
                </a:solidFill>
              </a:rPr>
              <a:t>know</a:t>
            </a:r>
            <a:r>
              <a:rPr lang="en-US" sz="3600" dirty="0"/>
              <a:t>. The more that you </a:t>
            </a:r>
            <a:r>
              <a:rPr lang="en-US" sz="3600" b="1" dirty="0">
                <a:solidFill>
                  <a:schemeClr val="accent3"/>
                </a:solidFill>
              </a:rPr>
              <a:t>learn</a:t>
            </a:r>
            <a:r>
              <a:rPr lang="en-US" sz="3600" dirty="0"/>
              <a:t>, the more </a:t>
            </a:r>
            <a:r>
              <a:rPr lang="en-US" sz="3600" b="1" dirty="0">
                <a:solidFill>
                  <a:schemeClr val="accent3"/>
                </a:solidFill>
              </a:rPr>
              <a:t>places you’ll go</a:t>
            </a:r>
            <a:r>
              <a:rPr lang="en-US" sz="3600" dirty="0"/>
              <a:t>! </a:t>
            </a:r>
            <a:endParaRPr lang="en-US" sz="3600" dirty="0">
              <a:solidFill>
                <a:schemeClr val="accent3"/>
              </a:solidFill>
            </a:endParaRPr>
          </a:p>
          <a:p>
            <a:endParaRPr lang="en-US" dirty="0"/>
          </a:p>
        </p:txBody>
      </p:sp>
      <p:sp>
        <p:nvSpPr>
          <p:cNvPr id="5" name="Title 1">
            <a:extLst>
              <a:ext uri="{FF2B5EF4-FFF2-40B4-BE49-F238E27FC236}">
                <a16:creationId xmlns:a16="http://schemas.microsoft.com/office/drawing/2014/main" id="{463C3D3C-A11A-E14A-91E3-23F810041EF8}"/>
              </a:ext>
            </a:extLst>
          </p:cNvPr>
          <p:cNvSpPr txBox="1">
            <a:spLocks/>
          </p:cNvSpPr>
          <p:nvPr/>
        </p:nvSpPr>
        <p:spPr>
          <a:xfrm>
            <a:off x="6673611" y="3644348"/>
            <a:ext cx="8640951" cy="864096"/>
          </a:xfrm>
          <a:prstGeom prst="rect">
            <a:avLst/>
          </a:prstGeom>
        </p:spPr>
        <p:txBody>
          <a:bodyPr/>
          <a:lstStyle>
            <a:lvl1pPr algn="l" rtl="0" eaLnBrk="1" fontAlgn="base" hangingPunct="1">
              <a:lnSpc>
                <a:spcPct val="90000"/>
              </a:lnSpc>
              <a:spcBef>
                <a:spcPct val="0"/>
              </a:spcBef>
              <a:spcAft>
                <a:spcPct val="0"/>
              </a:spcAft>
              <a:defRPr sz="3000" b="1" kern="1200">
                <a:solidFill>
                  <a:srgbClr val="787878"/>
                </a:solidFill>
                <a:latin typeface="+mn-lt"/>
                <a:ea typeface="+mj-ea"/>
                <a:cs typeface="+mj-cs"/>
              </a:defRPr>
            </a:lvl1pPr>
            <a:lvl2pPr algn="l" rtl="0" eaLnBrk="1" fontAlgn="base" hangingPunct="1">
              <a:lnSpc>
                <a:spcPct val="90000"/>
              </a:lnSpc>
              <a:spcBef>
                <a:spcPct val="0"/>
              </a:spcBef>
              <a:spcAft>
                <a:spcPct val="0"/>
              </a:spcAft>
              <a:defRPr sz="3000" b="1">
                <a:solidFill>
                  <a:srgbClr val="787878"/>
                </a:solidFill>
                <a:latin typeface="Arial" pitchFamily="34" charset="0"/>
              </a:defRPr>
            </a:lvl2pPr>
            <a:lvl3pPr algn="l" rtl="0" eaLnBrk="1" fontAlgn="base" hangingPunct="1">
              <a:lnSpc>
                <a:spcPct val="90000"/>
              </a:lnSpc>
              <a:spcBef>
                <a:spcPct val="0"/>
              </a:spcBef>
              <a:spcAft>
                <a:spcPct val="0"/>
              </a:spcAft>
              <a:defRPr sz="3000" b="1">
                <a:solidFill>
                  <a:srgbClr val="787878"/>
                </a:solidFill>
                <a:latin typeface="Arial" pitchFamily="34" charset="0"/>
              </a:defRPr>
            </a:lvl3pPr>
            <a:lvl4pPr algn="l" rtl="0" eaLnBrk="1" fontAlgn="base" hangingPunct="1">
              <a:lnSpc>
                <a:spcPct val="90000"/>
              </a:lnSpc>
              <a:spcBef>
                <a:spcPct val="0"/>
              </a:spcBef>
              <a:spcAft>
                <a:spcPct val="0"/>
              </a:spcAft>
              <a:defRPr sz="3000" b="1">
                <a:solidFill>
                  <a:srgbClr val="787878"/>
                </a:solidFill>
                <a:latin typeface="Arial" pitchFamily="34" charset="0"/>
              </a:defRPr>
            </a:lvl4pPr>
            <a:lvl5pPr algn="l" rtl="0" eaLnBrk="1" fontAlgn="base" hangingPunct="1">
              <a:lnSpc>
                <a:spcPct val="90000"/>
              </a:lnSpc>
              <a:spcBef>
                <a:spcPct val="0"/>
              </a:spcBef>
              <a:spcAft>
                <a:spcPct val="0"/>
              </a:spcAft>
              <a:defRPr sz="3000" b="1">
                <a:solidFill>
                  <a:srgbClr val="787878"/>
                </a:solidFill>
                <a:latin typeface="Arial" pitchFamily="34" charset="0"/>
              </a:defRPr>
            </a:lvl5pPr>
            <a:lvl6pPr marL="457200" algn="l" rtl="0" eaLnBrk="1" fontAlgn="base" hangingPunct="1">
              <a:lnSpc>
                <a:spcPct val="90000"/>
              </a:lnSpc>
              <a:spcBef>
                <a:spcPct val="0"/>
              </a:spcBef>
              <a:spcAft>
                <a:spcPct val="0"/>
              </a:spcAft>
              <a:defRPr sz="3000" b="1">
                <a:solidFill>
                  <a:srgbClr val="787878"/>
                </a:solidFill>
                <a:latin typeface="Arial" pitchFamily="34" charset="0"/>
              </a:defRPr>
            </a:lvl6pPr>
            <a:lvl7pPr marL="914400" algn="l" rtl="0" eaLnBrk="1" fontAlgn="base" hangingPunct="1">
              <a:lnSpc>
                <a:spcPct val="90000"/>
              </a:lnSpc>
              <a:spcBef>
                <a:spcPct val="0"/>
              </a:spcBef>
              <a:spcAft>
                <a:spcPct val="0"/>
              </a:spcAft>
              <a:defRPr sz="3000" b="1">
                <a:solidFill>
                  <a:srgbClr val="787878"/>
                </a:solidFill>
                <a:latin typeface="Arial" pitchFamily="34" charset="0"/>
              </a:defRPr>
            </a:lvl7pPr>
            <a:lvl8pPr marL="1371600" algn="l" rtl="0" eaLnBrk="1" fontAlgn="base" hangingPunct="1">
              <a:lnSpc>
                <a:spcPct val="90000"/>
              </a:lnSpc>
              <a:spcBef>
                <a:spcPct val="0"/>
              </a:spcBef>
              <a:spcAft>
                <a:spcPct val="0"/>
              </a:spcAft>
              <a:defRPr sz="3000" b="1">
                <a:solidFill>
                  <a:srgbClr val="787878"/>
                </a:solidFill>
                <a:latin typeface="Arial" pitchFamily="34" charset="0"/>
              </a:defRPr>
            </a:lvl8pPr>
            <a:lvl9pPr marL="1828800" algn="l" rtl="0" eaLnBrk="1" fontAlgn="base" hangingPunct="1">
              <a:lnSpc>
                <a:spcPct val="90000"/>
              </a:lnSpc>
              <a:spcBef>
                <a:spcPct val="0"/>
              </a:spcBef>
              <a:spcAft>
                <a:spcPct val="0"/>
              </a:spcAft>
              <a:defRPr sz="3000" b="1">
                <a:solidFill>
                  <a:srgbClr val="787878"/>
                </a:solidFill>
                <a:latin typeface="Arial" pitchFamily="34" charset="0"/>
              </a:defRPr>
            </a:lvl9pPr>
          </a:lstStyle>
          <a:p>
            <a:pPr defTabSz="914400"/>
            <a:r>
              <a:rPr lang="en-US" sz="3400" dirty="0"/>
              <a:t>Dr. Seuss</a:t>
            </a:r>
          </a:p>
        </p:txBody>
      </p:sp>
    </p:spTree>
    <p:extLst>
      <p:ext uri="{BB962C8B-B14F-4D97-AF65-F5344CB8AC3E}">
        <p14:creationId xmlns:p14="http://schemas.microsoft.com/office/powerpoint/2010/main" val="40712842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3067A-44EB-4EC0-F69F-1104C876214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B24E824-247E-1355-BD57-06A0996E1727}"/>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1609380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normAutofit fontScale="90000"/>
          </a:bodyPr>
          <a:lstStyle/>
          <a:p>
            <a:r>
              <a:rPr lang="en-US" i="1" dirty="0"/>
              <a:t>Read Write Inc. </a:t>
            </a:r>
            <a:r>
              <a:rPr lang="en-US" dirty="0"/>
              <a:t>Phonics </a:t>
            </a:r>
            <a:br>
              <a:rPr lang="en-US" dirty="0"/>
            </a:br>
            <a:r>
              <a:rPr lang="en-US" dirty="0"/>
              <a:t>Parents’ Meeting</a:t>
            </a:r>
            <a:br>
              <a:rPr lang="en-US" dirty="0"/>
            </a:br>
            <a:r>
              <a:rPr lang="en-US" dirty="0"/>
              <a:t>Listening to your child read</a:t>
            </a:r>
          </a:p>
        </p:txBody>
      </p:sp>
    </p:spTree>
    <p:extLst>
      <p:ext uri="{BB962C8B-B14F-4D97-AF65-F5344CB8AC3E}">
        <p14:creationId xmlns:p14="http://schemas.microsoft.com/office/powerpoint/2010/main" val="14490787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‘Three with me, four at home’</a:t>
            </a:r>
          </a:p>
        </p:txBody>
      </p:sp>
      <p:sp>
        <p:nvSpPr>
          <p:cNvPr id="50179" name="Rectangle 3"/>
          <p:cNvSpPr>
            <a:spLocks noGrp="1" noChangeArrowheads="1"/>
          </p:cNvSpPr>
          <p:nvPr>
            <p:ph idx="1"/>
          </p:nvPr>
        </p:nvSpPr>
        <p:spPr>
          <a:xfrm>
            <a:off x="323528" y="1196752"/>
            <a:ext cx="8639175" cy="5661248"/>
          </a:xfrm>
        </p:spPr>
        <p:txBody>
          <a:bodyPr>
            <a:normAutofit/>
          </a:bodyPr>
          <a:lstStyle/>
          <a:p>
            <a:pPr algn="ctr" eaLnBrk="1" hangingPunct="1">
              <a:buFont typeface="Wingdings" pitchFamily="2" charset="2"/>
              <a:buNone/>
            </a:pPr>
            <a:endParaRPr lang="en-GB" dirty="0">
              <a:ea typeface="Arial Unicode MS" pitchFamily="34" charset="-128"/>
              <a:cs typeface="Arial Unicode MS" pitchFamily="34" charset="-128"/>
            </a:endParaRPr>
          </a:p>
          <a:p>
            <a:pPr algn="ctr" eaLnBrk="1" hangingPunct="1">
              <a:buFont typeface="Wingdings" pitchFamily="2" charset="2"/>
              <a:buNone/>
            </a:pPr>
            <a:r>
              <a:rPr lang="en-GB" dirty="0">
                <a:ea typeface="Arial Unicode MS" pitchFamily="34" charset="-128"/>
                <a:cs typeface="Arial Unicode MS" pitchFamily="34" charset="-128"/>
              </a:rPr>
              <a:t>Accuracy</a:t>
            </a:r>
          </a:p>
          <a:p>
            <a:pPr algn="ctr" eaLnBrk="1" hangingPunct="1">
              <a:buFont typeface="Wingdings" pitchFamily="2" charset="2"/>
              <a:buNone/>
            </a:pPr>
            <a:endParaRPr lang="en-GB" dirty="0">
              <a:ea typeface="Arial Unicode MS" pitchFamily="34" charset="-128"/>
              <a:cs typeface="Arial Unicode MS" pitchFamily="34" charset="-128"/>
            </a:endParaRPr>
          </a:p>
          <a:p>
            <a:pPr algn="ctr" eaLnBrk="1" hangingPunct="1">
              <a:buFont typeface="Wingdings" pitchFamily="2" charset="2"/>
              <a:buNone/>
            </a:pPr>
            <a:r>
              <a:rPr lang="en-GB" dirty="0">
                <a:ea typeface="Arial Unicode MS" pitchFamily="34" charset="-128"/>
                <a:cs typeface="Arial Unicode MS" pitchFamily="34" charset="-128"/>
              </a:rPr>
              <a:t>Fluency</a:t>
            </a:r>
          </a:p>
          <a:p>
            <a:pPr algn="ctr" eaLnBrk="1" hangingPunct="1">
              <a:buFont typeface="Wingdings" pitchFamily="2" charset="2"/>
              <a:buNone/>
            </a:pPr>
            <a:endParaRPr lang="en-GB" dirty="0">
              <a:ea typeface="Arial Unicode MS" pitchFamily="34" charset="-128"/>
              <a:cs typeface="Arial Unicode MS" pitchFamily="34" charset="-128"/>
            </a:endParaRPr>
          </a:p>
          <a:p>
            <a:pPr algn="ctr" eaLnBrk="1" hangingPunct="1">
              <a:buFont typeface="Wingdings" pitchFamily="2" charset="2"/>
              <a:buNone/>
            </a:pPr>
            <a:r>
              <a:rPr lang="en-GB" dirty="0">
                <a:ea typeface="Arial Unicode MS" pitchFamily="34" charset="-128"/>
                <a:cs typeface="Arial Unicode MS" pitchFamily="34" charset="-128"/>
              </a:rPr>
              <a:t>Comprehension</a:t>
            </a:r>
          </a:p>
          <a:p>
            <a:pPr algn="ctr" eaLnBrk="1" hangingPunct="1">
              <a:buFont typeface="Wingdings" pitchFamily="2" charset="2"/>
              <a:buNone/>
            </a:pPr>
            <a:endParaRPr lang="en-GB" dirty="0">
              <a:ea typeface="Arial Unicode MS" pitchFamily="34" charset="-128"/>
              <a:cs typeface="Arial Unicode MS" pitchFamily="34" charset="-128"/>
            </a:endParaRPr>
          </a:p>
          <a:p>
            <a:pPr algn="ctr" eaLnBrk="1" hangingPunct="1">
              <a:buFont typeface="Wingdings" pitchFamily="2" charset="2"/>
              <a:buNone/>
            </a:pPr>
            <a:r>
              <a:rPr lang="en-GB" dirty="0">
                <a:ea typeface="Arial Unicode MS" pitchFamily="34" charset="-128"/>
                <a:cs typeface="Arial Unicode MS" pitchFamily="34" charset="-128"/>
              </a:rPr>
              <a:t>Read and enjoy at home</a:t>
            </a:r>
          </a:p>
          <a:p>
            <a:pPr eaLnBrk="1" hangingPunct="1">
              <a:buFont typeface="Wingdings" pitchFamily="2" charset="2"/>
              <a:buNone/>
            </a:pPr>
            <a:endParaRPr lang="en-GB" sz="2400" dirty="0">
              <a:ea typeface="Arial Unicode MS" pitchFamily="34" charset="-128"/>
              <a:cs typeface="Arial Unicode MS" pitchFamily="34" charset="-128"/>
            </a:endParaRPr>
          </a:p>
          <a:p>
            <a:pPr eaLnBrk="1" hangingPunct="1">
              <a:buFont typeface="Wingdings" pitchFamily="2" charset="2"/>
              <a:buNone/>
            </a:pPr>
            <a:endParaRPr lang="en-GB" sz="2400" i="1" dirty="0">
              <a:latin typeface="Arial Unicode MS" pitchFamily="34" charset="-128"/>
              <a:ea typeface="Arial Unicode MS" pitchFamily="34" charset="-128"/>
              <a:cs typeface="Arial Unicode MS" pitchFamily="34" charset="-128"/>
            </a:endParaRPr>
          </a:p>
        </p:txBody>
      </p:sp>
    </p:spTree>
    <p:extLst>
      <p:ext uri="{BB962C8B-B14F-4D97-AF65-F5344CB8AC3E}">
        <p14:creationId xmlns:p14="http://schemas.microsoft.com/office/powerpoint/2010/main" val="854335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50179">
                                            <p:txEl>
                                              <p:pRg st="1" end="1"/>
                                            </p:txEl>
                                          </p:spTgt>
                                        </p:tgtEl>
                                        <p:attrNameLst>
                                          <p:attrName>style.color</p:attrName>
                                        </p:attrNameLst>
                                      </p:cBhvr>
                                      <p:to>
                                        <a:schemeClr val="hlink"/>
                                      </p:to>
                                    </p:animClr>
                                  </p:childTnLst>
                                </p:cTn>
                              </p:par>
                            </p:childTnLst>
                          </p:cTn>
                        </p:par>
                      </p:childTnLst>
                    </p:cTn>
                  </p:par>
                  <p:par>
                    <p:cTn id="7" fill="hold">
                      <p:stCondLst>
                        <p:cond delay="indefinite"/>
                      </p:stCondLst>
                      <p:childTnLst>
                        <p:par>
                          <p:cTn id="8" fill="hold">
                            <p:stCondLst>
                              <p:cond delay="0"/>
                            </p:stCondLst>
                            <p:childTnLst>
                              <p:par>
                                <p:cTn id="9" presetID="3" presetClass="emph" presetSubtype="2" fill="hold" nodeType="clickEffect">
                                  <p:stCondLst>
                                    <p:cond delay="0"/>
                                  </p:stCondLst>
                                  <p:childTnLst>
                                    <p:animClr clrSpc="rgb" dir="cw">
                                      <p:cBhvr override="childStyle">
                                        <p:cTn id="10" dur="500" fill="hold"/>
                                        <p:tgtEl>
                                          <p:spTgt spid="50179">
                                            <p:txEl>
                                              <p:pRg st="3" end="3"/>
                                            </p:txEl>
                                          </p:spTgt>
                                        </p:tgtEl>
                                        <p:attrNameLst>
                                          <p:attrName>style.color</p:attrName>
                                        </p:attrNameLst>
                                      </p:cBhvr>
                                      <p:to>
                                        <a:schemeClr val="hlink"/>
                                      </p:to>
                                    </p:animClr>
                                  </p:childTnLst>
                                </p:cTn>
                              </p:par>
                            </p:childTnLst>
                          </p:cTn>
                        </p:par>
                      </p:childTnLst>
                    </p:cTn>
                  </p:par>
                  <p:par>
                    <p:cTn id="11" fill="hold">
                      <p:stCondLst>
                        <p:cond delay="indefinite"/>
                      </p:stCondLst>
                      <p:childTnLst>
                        <p:par>
                          <p:cTn id="12" fill="hold">
                            <p:stCondLst>
                              <p:cond delay="0"/>
                            </p:stCondLst>
                            <p:childTnLst>
                              <p:par>
                                <p:cTn id="13" presetID="3" presetClass="emph" presetSubtype="2" fill="hold" nodeType="clickEffect">
                                  <p:stCondLst>
                                    <p:cond delay="0"/>
                                  </p:stCondLst>
                                  <p:childTnLst>
                                    <p:animClr clrSpc="rgb" dir="cw">
                                      <p:cBhvr override="childStyle">
                                        <p:cTn id="14" dur="500" fill="hold"/>
                                        <p:tgtEl>
                                          <p:spTgt spid="50179">
                                            <p:txEl>
                                              <p:pRg st="5" end="5"/>
                                            </p:txEl>
                                          </p:spTgt>
                                        </p:tgtEl>
                                        <p:attrNameLst>
                                          <p:attrName>style.color</p:attrName>
                                        </p:attrNameLst>
                                      </p:cBhvr>
                                      <p:to>
                                        <a:schemeClr val="hlink"/>
                                      </p:to>
                                    </p:animClr>
                                  </p:childTnLst>
                                </p:cTn>
                              </p:par>
                            </p:childTnLst>
                          </p:cTn>
                        </p:par>
                      </p:childTnLst>
                    </p:cTn>
                  </p:par>
                  <p:par>
                    <p:cTn id="15" fill="hold">
                      <p:stCondLst>
                        <p:cond delay="indefinite"/>
                      </p:stCondLst>
                      <p:childTnLst>
                        <p:par>
                          <p:cTn id="16" fill="hold">
                            <p:stCondLst>
                              <p:cond delay="0"/>
                            </p:stCondLst>
                            <p:childTnLst>
                              <p:par>
                                <p:cTn id="17" presetID="3" presetClass="emph" presetSubtype="2" fill="hold" nodeType="clickEffect">
                                  <p:stCondLst>
                                    <p:cond delay="0"/>
                                  </p:stCondLst>
                                  <p:childTnLst>
                                    <p:animClr clrSpc="rgb" dir="cw">
                                      <p:cBhvr override="childStyle">
                                        <p:cTn id="18" dur="500" fill="hold"/>
                                        <p:tgtEl>
                                          <p:spTgt spid="50179">
                                            <p:txEl>
                                              <p:pRg st="7" end="7"/>
                                            </p:txEl>
                                          </p:spTgt>
                                        </p:tgtEl>
                                        <p:attrNameLst>
                                          <p:attrName>style.color</p:attrName>
                                        </p:attrNameLst>
                                      </p:cBhvr>
                                      <p:to>
                                        <a:schemeClr val="hlink"/>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EB5E3-8A36-464F-AD2A-E3B6DAFFE391}"/>
              </a:ext>
            </a:extLst>
          </p:cNvPr>
          <p:cNvSpPr>
            <a:spLocks noGrp="1"/>
          </p:cNvSpPr>
          <p:nvPr>
            <p:ph type="title"/>
          </p:nvPr>
        </p:nvSpPr>
        <p:spPr>
          <a:xfrm>
            <a:off x="323528" y="260649"/>
            <a:ext cx="8268022" cy="864096"/>
          </a:xfrm>
        </p:spPr>
        <p:txBody>
          <a:bodyPr/>
          <a:lstStyle/>
          <a:p>
            <a:r>
              <a:rPr lang="en-US" dirty="0"/>
              <a:t>‘Special Friends’, ‘Fred Talk’, read the word</a:t>
            </a:r>
          </a:p>
        </p:txBody>
      </p:sp>
      <p:pic>
        <p:nvPicPr>
          <p:cNvPr id="4" name="Picture 3">
            <a:extLst>
              <a:ext uri="{FF2B5EF4-FFF2-40B4-BE49-F238E27FC236}">
                <a16:creationId xmlns:a16="http://schemas.microsoft.com/office/drawing/2014/main" id="{266F55EA-20BA-9940-80CE-F946D54B835B}"/>
              </a:ext>
            </a:extLst>
          </p:cNvPr>
          <p:cNvPicPr>
            <a:picLocks noChangeAspect="1"/>
          </p:cNvPicPr>
          <p:nvPr/>
        </p:nvPicPr>
        <p:blipFill>
          <a:blip r:embed="rId3"/>
          <a:stretch>
            <a:fillRect/>
          </a:stretch>
        </p:blipFill>
        <p:spPr>
          <a:xfrm>
            <a:off x="2522155" y="1490269"/>
            <a:ext cx="4099689" cy="1938731"/>
          </a:xfrm>
          <a:prstGeom prst="rect">
            <a:avLst/>
          </a:prstGeom>
          <a:noFill/>
          <a:ln>
            <a:solidFill>
              <a:schemeClr val="tx1"/>
            </a:solidFill>
          </a:ln>
        </p:spPr>
      </p:pic>
      <p:pic>
        <p:nvPicPr>
          <p:cNvPr id="6" name="Picture 5">
            <a:extLst>
              <a:ext uri="{FF2B5EF4-FFF2-40B4-BE49-F238E27FC236}">
                <a16:creationId xmlns:a16="http://schemas.microsoft.com/office/drawing/2014/main" id="{DB1E4011-75BC-3A4A-8675-9C1366675B92}"/>
              </a:ext>
            </a:extLst>
          </p:cNvPr>
          <p:cNvPicPr>
            <a:picLocks noChangeAspect="1"/>
          </p:cNvPicPr>
          <p:nvPr/>
        </p:nvPicPr>
        <p:blipFill>
          <a:blip r:embed="rId4"/>
          <a:stretch>
            <a:fillRect/>
          </a:stretch>
        </p:blipFill>
        <p:spPr>
          <a:xfrm>
            <a:off x="2522155" y="3713613"/>
            <a:ext cx="4056943" cy="2879121"/>
          </a:xfrm>
          <a:prstGeom prst="rect">
            <a:avLst/>
          </a:prstGeom>
        </p:spPr>
      </p:pic>
    </p:spTree>
    <p:extLst>
      <p:ext uri="{BB962C8B-B14F-4D97-AF65-F5344CB8AC3E}">
        <p14:creationId xmlns:p14="http://schemas.microsoft.com/office/powerpoint/2010/main" val="11106490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31358-7079-704B-9B32-5E78F2884D3F}"/>
              </a:ext>
            </a:extLst>
          </p:cNvPr>
          <p:cNvSpPr>
            <a:spLocks noGrp="1"/>
          </p:cNvSpPr>
          <p:nvPr>
            <p:ph type="title"/>
          </p:nvPr>
        </p:nvSpPr>
        <p:spPr/>
        <p:txBody>
          <a:bodyPr/>
          <a:lstStyle/>
          <a:p>
            <a:r>
              <a:rPr lang="en-US" dirty="0"/>
              <a:t>Red Words (tricky words)</a:t>
            </a:r>
          </a:p>
        </p:txBody>
      </p:sp>
      <p:pic>
        <p:nvPicPr>
          <p:cNvPr id="5" name="Content Placeholder 4">
            <a:extLst>
              <a:ext uri="{FF2B5EF4-FFF2-40B4-BE49-F238E27FC236}">
                <a16:creationId xmlns:a16="http://schemas.microsoft.com/office/drawing/2014/main" id="{6D04FA85-7D2B-994C-8EA8-4ABF818A113A}"/>
              </a:ext>
            </a:extLst>
          </p:cNvPr>
          <p:cNvPicPr>
            <a:picLocks noGrp="1" noChangeAspect="1"/>
          </p:cNvPicPr>
          <p:nvPr>
            <p:ph idx="1"/>
          </p:nvPr>
        </p:nvPicPr>
        <p:blipFill>
          <a:blip r:embed="rId3"/>
          <a:stretch>
            <a:fillRect/>
          </a:stretch>
        </p:blipFill>
        <p:spPr>
          <a:xfrm>
            <a:off x="2017081" y="3357051"/>
            <a:ext cx="4599316" cy="2941638"/>
          </a:xfrm>
        </p:spPr>
      </p:pic>
      <p:pic>
        <p:nvPicPr>
          <p:cNvPr id="9" name="Picture 8">
            <a:extLst>
              <a:ext uri="{FF2B5EF4-FFF2-40B4-BE49-F238E27FC236}">
                <a16:creationId xmlns:a16="http://schemas.microsoft.com/office/drawing/2014/main" id="{06ABCBC3-CDC1-EC4B-A12C-A092D1C258AC}"/>
              </a:ext>
            </a:extLst>
          </p:cNvPr>
          <p:cNvPicPr>
            <a:picLocks noChangeAspect="1"/>
          </p:cNvPicPr>
          <p:nvPr/>
        </p:nvPicPr>
        <p:blipFill rotWithShape="1">
          <a:blip r:embed="rId4"/>
          <a:srcRect l="7891" r="3172" b="1901"/>
          <a:stretch/>
        </p:blipFill>
        <p:spPr>
          <a:xfrm>
            <a:off x="1157467" y="1546333"/>
            <a:ext cx="3040011" cy="1544108"/>
          </a:xfrm>
          <a:prstGeom prst="rect">
            <a:avLst/>
          </a:prstGeom>
          <a:ln>
            <a:solidFill>
              <a:schemeClr val="tx1"/>
            </a:solidFill>
          </a:ln>
        </p:spPr>
      </p:pic>
      <p:pic>
        <p:nvPicPr>
          <p:cNvPr id="13" name="Picture 12">
            <a:extLst>
              <a:ext uri="{FF2B5EF4-FFF2-40B4-BE49-F238E27FC236}">
                <a16:creationId xmlns:a16="http://schemas.microsoft.com/office/drawing/2014/main" id="{5FFACAA7-1E4E-D742-A365-12B2395364DB}"/>
              </a:ext>
            </a:extLst>
          </p:cNvPr>
          <p:cNvPicPr>
            <a:picLocks noChangeAspect="1"/>
          </p:cNvPicPr>
          <p:nvPr/>
        </p:nvPicPr>
        <p:blipFill rotWithShape="1">
          <a:blip r:embed="rId5"/>
          <a:srcRect t="4602" r="6712" b="7279"/>
          <a:stretch/>
        </p:blipFill>
        <p:spPr>
          <a:xfrm>
            <a:off x="4946524" y="1546333"/>
            <a:ext cx="3040009" cy="1544107"/>
          </a:xfrm>
          <a:prstGeom prst="rect">
            <a:avLst/>
          </a:prstGeom>
          <a:ln>
            <a:solidFill>
              <a:schemeClr val="tx1"/>
            </a:solidFill>
          </a:ln>
        </p:spPr>
      </p:pic>
    </p:spTree>
    <p:extLst>
      <p:ext uri="{BB962C8B-B14F-4D97-AF65-F5344CB8AC3E}">
        <p14:creationId xmlns:p14="http://schemas.microsoft.com/office/powerpoint/2010/main" val="25340746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Repeated readings</a:t>
            </a:r>
            <a:br>
              <a:rPr lang="en-US" dirty="0"/>
            </a:br>
            <a:r>
              <a:rPr lang="en-US" dirty="0"/>
              <a:t>Again! Again!</a:t>
            </a:r>
          </a:p>
        </p:txBody>
      </p:sp>
      <p:sp>
        <p:nvSpPr>
          <p:cNvPr id="3" name="Content Placeholder 2"/>
          <p:cNvSpPr>
            <a:spLocks noGrp="1"/>
          </p:cNvSpPr>
          <p:nvPr>
            <p:ph idx="1"/>
          </p:nvPr>
        </p:nvSpPr>
        <p:spPr>
          <a:xfrm>
            <a:off x="212208" y="1202584"/>
            <a:ext cx="8091293" cy="1698848"/>
          </a:xfrm>
        </p:spPr>
        <p:txBody>
          <a:bodyPr/>
          <a:lstStyle/>
          <a:p>
            <a:pPr algn="ctr"/>
            <a:endParaRPr lang="en-US" dirty="0"/>
          </a:p>
          <a:p>
            <a:pPr algn="ctr"/>
            <a:r>
              <a:rPr lang="en-US" dirty="0"/>
              <a:t>Children are wired to thrive on </a:t>
            </a:r>
            <a:r>
              <a:rPr lang="en-US" b="1" dirty="0"/>
              <a:t>repetition</a:t>
            </a:r>
          </a:p>
          <a:p>
            <a:endParaRPr lang="en-US" dirty="0"/>
          </a:p>
          <a:p>
            <a:endParaRPr lang="en-US" dirty="0">
              <a:solidFill>
                <a:schemeClr val="accent6"/>
              </a:solidFill>
            </a:endParaRPr>
          </a:p>
        </p:txBody>
      </p:sp>
      <p:grpSp>
        <p:nvGrpSpPr>
          <p:cNvPr id="4" name="Group 3"/>
          <p:cNvGrpSpPr/>
          <p:nvPr/>
        </p:nvGrpSpPr>
        <p:grpSpPr>
          <a:xfrm>
            <a:off x="347591" y="3719157"/>
            <a:ext cx="8552416" cy="2307383"/>
            <a:chOff x="1393441" y="3629109"/>
            <a:chExt cx="5833889" cy="1573943"/>
          </a:xfrm>
        </p:grpSpPr>
        <p:pic>
          <p:nvPicPr>
            <p:cNvPr id="12" name="Picture 11" descr="Screen Shot 2016-05-11 at 07.22.0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6294" y="3970798"/>
              <a:ext cx="953908" cy="1232131"/>
            </a:xfrm>
            <a:prstGeom prst="rect">
              <a:avLst/>
            </a:prstGeom>
          </p:spPr>
        </p:pic>
        <p:pic>
          <p:nvPicPr>
            <p:cNvPr id="13" name="Picture 12" descr="Screen Shot 2016-05-11 at 07.23.31.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07954" y="3909855"/>
              <a:ext cx="1158845" cy="1293074"/>
            </a:xfrm>
            <a:prstGeom prst="rect">
              <a:avLst/>
            </a:prstGeom>
          </p:spPr>
        </p:pic>
        <p:pic>
          <p:nvPicPr>
            <p:cNvPr id="14" name="Picture 13" descr="Screen Shot 2016-05-11 at 07.23.57.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80529" y="3629109"/>
              <a:ext cx="1546801" cy="1564856"/>
            </a:xfrm>
            <a:prstGeom prst="rect">
              <a:avLst/>
            </a:prstGeom>
          </p:spPr>
        </p:pic>
        <p:pic>
          <p:nvPicPr>
            <p:cNvPr id="15" name="Picture 14" descr="Screen Shot 2016-09-29 at 14.52.06.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48869" y="4019386"/>
              <a:ext cx="931660" cy="1183666"/>
            </a:xfrm>
            <a:prstGeom prst="rect">
              <a:avLst/>
            </a:prstGeom>
          </p:spPr>
        </p:pic>
        <p:pic>
          <p:nvPicPr>
            <p:cNvPr id="16" name="Picture 15" descr="Screen Shot 2016-09-29 at 14.51.51.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93441" y="4122976"/>
              <a:ext cx="1282853" cy="1079953"/>
            </a:xfrm>
            <a:prstGeom prst="rect">
              <a:avLst/>
            </a:prstGeom>
          </p:spPr>
        </p:pic>
      </p:grpSp>
    </p:spTree>
    <p:extLst>
      <p:ext uri="{BB962C8B-B14F-4D97-AF65-F5344CB8AC3E}">
        <p14:creationId xmlns:p14="http://schemas.microsoft.com/office/powerpoint/2010/main" val="3422066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B7ADA-27B8-CA4C-AC1E-2044221C4218}"/>
              </a:ext>
            </a:extLst>
          </p:cNvPr>
          <p:cNvSpPr>
            <a:spLocks noGrp="1"/>
          </p:cNvSpPr>
          <p:nvPr>
            <p:ph type="title"/>
          </p:nvPr>
        </p:nvSpPr>
        <p:spPr/>
        <p:txBody>
          <a:bodyPr/>
          <a:lstStyle/>
          <a:p>
            <a:r>
              <a:rPr lang="en-US" dirty="0"/>
              <a:t>10 things your child learns when you read aloud stories and poems every day</a:t>
            </a:r>
          </a:p>
        </p:txBody>
      </p:sp>
      <p:sp>
        <p:nvSpPr>
          <p:cNvPr id="3" name="Content Placeholder 2">
            <a:extLst>
              <a:ext uri="{FF2B5EF4-FFF2-40B4-BE49-F238E27FC236}">
                <a16:creationId xmlns:a16="http://schemas.microsoft.com/office/drawing/2014/main" id="{48AE2A18-44D0-CA4E-8E20-56BAD98D875C}"/>
              </a:ext>
            </a:extLst>
          </p:cNvPr>
          <p:cNvSpPr>
            <a:spLocks noGrp="1"/>
          </p:cNvSpPr>
          <p:nvPr>
            <p:ph idx="1"/>
          </p:nvPr>
        </p:nvSpPr>
        <p:spPr>
          <a:xfrm>
            <a:off x="323528" y="1196752"/>
            <a:ext cx="8639175" cy="5661248"/>
          </a:xfrm>
        </p:spPr>
        <p:txBody>
          <a:bodyPr/>
          <a:lstStyle/>
          <a:p>
            <a:pPr marL="457200" indent="-457200">
              <a:buFont typeface="+mj-lt"/>
              <a:buAutoNum type="arabicPeriod"/>
            </a:pPr>
            <a:r>
              <a:rPr lang="en-US" sz="2400" dirty="0"/>
              <a:t>Sustain attention</a:t>
            </a:r>
          </a:p>
          <a:p>
            <a:pPr marL="457200" indent="-457200">
              <a:buFont typeface="+mj-lt"/>
              <a:buAutoNum type="arabicPeriod"/>
            </a:pPr>
            <a:r>
              <a:rPr lang="en-US" sz="2400" dirty="0"/>
              <a:t>Appreciate rhythm and rhyme</a:t>
            </a:r>
          </a:p>
          <a:p>
            <a:pPr marL="457200" indent="-457200">
              <a:buFont typeface="+mj-lt"/>
              <a:buAutoNum type="arabicPeriod"/>
            </a:pPr>
            <a:r>
              <a:rPr lang="en-US" sz="2400" dirty="0"/>
              <a:t>Build pictures in their minds from the words on the page</a:t>
            </a:r>
            <a:endParaRPr lang="en-GB" sz="2400" dirty="0"/>
          </a:p>
          <a:p>
            <a:pPr marL="457200" indent="-457200">
              <a:buFont typeface="+mj-lt"/>
              <a:buAutoNum type="arabicPeriod"/>
            </a:pPr>
            <a:r>
              <a:rPr lang="en-US" sz="2400" dirty="0"/>
              <a:t>Understand </a:t>
            </a:r>
            <a:r>
              <a:rPr lang="en-US" sz="2400" dirty="0" err="1"/>
              <a:t>humour</a:t>
            </a:r>
            <a:r>
              <a:rPr lang="en-US" sz="2400" dirty="0"/>
              <a:t> and irony </a:t>
            </a:r>
            <a:endParaRPr lang="en-GB" sz="2400" dirty="0"/>
          </a:p>
          <a:p>
            <a:pPr marL="457200" indent="-457200">
              <a:buFont typeface="+mj-lt"/>
              <a:buAutoNum type="arabicPeriod"/>
            </a:pPr>
            <a:r>
              <a:rPr lang="en-US" sz="2400" dirty="0"/>
              <a:t>Use new words and phrases in different contexts  - and later in writing</a:t>
            </a:r>
            <a:endParaRPr lang="en-GB" sz="2400" dirty="0"/>
          </a:p>
          <a:p>
            <a:pPr marL="457200" indent="-457200">
              <a:buFont typeface="+mj-lt"/>
              <a:buAutoNum type="arabicPeriod"/>
            </a:pPr>
            <a:r>
              <a:rPr lang="en-US" sz="2400" dirty="0"/>
              <a:t>Learn new vocabulary and knowledge of the world</a:t>
            </a:r>
            <a:endParaRPr lang="en-GB" sz="2400" dirty="0"/>
          </a:p>
          <a:p>
            <a:pPr marL="457200" indent="-457200">
              <a:buFont typeface="+mj-lt"/>
              <a:buAutoNum type="arabicPeriod"/>
            </a:pPr>
            <a:r>
              <a:rPr lang="en-US" sz="2400" dirty="0"/>
              <a:t>Think about characters’ feelings and use appropriate voices</a:t>
            </a:r>
            <a:endParaRPr lang="en-GB" sz="2400" dirty="0"/>
          </a:p>
          <a:p>
            <a:pPr marL="457200" indent="-457200">
              <a:buFont typeface="+mj-lt"/>
              <a:buAutoNum type="arabicPeriod"/>
            </a:pPr>
            <a:r>
              <a:rPr lang="en-US" sz="2400" dirty="0"/>
              <a:t>Follow a plot with all its twists and turns</a:t>
            </a:r>
            <a:endParaRPr lang="en-GB" sz="2400" dirty="0"/>
          </a:p>
          <a:p>
            <a:pPr marL="457200" indent="-457200">
              <a:buFont typeface="+mj-lt"/>
              <a:buAutoNum type="arabicPeriod"/>
            </a:pPr>
            <a:r>
              <a:rPr lang="en-US" sz="2400" dirty="0"/>
              <a:t>Understand suspense and predict what’s about to happen next</a:t>
            </a:r>
            <a:endParaRPr lang="en-GB" sz="2400" dirty="0"/>
          </a:p>
          <a:p>
            <a:pPr marL="457200" indent="-457200">
              <a:buFont typeface="+mj-lt"/>
              <a:buAutoNum type="arabicPeriod"/>
            </a:pPr>
            <a:r>
              <a:rPr lang="en-US" sz="2400" dirty="0"/>
              <a:t>Link sentences and ideas from one passage to the next</a:t>
            </a:r>
            <a:endParaRPr lang="en-GB" sz="2400" dirty="0"/>
          </a:p>
        </p:txBody>
      </p:sp>
    </p:spTree>
    <p:extLst>
      <p:ext uri="{BB962C8B-B14F-4D97-AF65-F5344CB8AC3E}">
        <p14:creationId xmlns:p14="http://schemas.microsoft.com/office/powerpoint/2010/main" val="793092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nline Media 4" title="Parent video: Why read to your child?">
            <a:hlinkClick r:id="" action="ppaction://media"/>
            <a:extLst>
              <a:ext uri="{FF2B5EF4-FFF2-40B4-BE49-F238E27FC236}">
                <a16:creationId xmlns:a16="http://schemas.microsoft.com/office/drawing/2014/main" id="{DD2C0256-617F-807D-3F5E-E9FA062B972C}"/>
              </a:ext>
            </a:extLst>
          </p:cNvPr>
          <p:cNvPicPr>
            <a:picLocks noGrp="1" noRot="1" noChangeAspect="1"/>
          </p:cNvPicPr>
          <p:nvPr>
            <p:ph idx="1"/>
            <a:videoFile r:link="rId1"/>
          </p:nvPr>
        </p:nvPicPr>
        <p:blipFill>
          <a:blip r:embed="rId3"/>
          <a:stretch>
            <a:fillRect/>
          </a:stretch>
        </p:blipFill>
        <p:spPr>
          <a:xfrm>
            <a:off x="323850" y="1276350"/>
            <a:ext cx="8639175" cy="4881563"/>
          </a:xfrm>
          <a:prstGeom prst="rect">
            <a:avLst/>
          </a:prstGeom>
        </p:spPr>
      </p:pic>
    </p:spTree>
    <p:extLst>
      <p:ext uri="{BB962C8B-B14F-4D97-AF65-F5344CB8AC3E}">
        <p14:creationId xmlns:p14="http://schemas.microsoft.com/office/powerpoint/2010/main" val="1822525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Top Tips - Storytime</a:t>
            </a:r>
          </a:p>
        </p:txBody>
      </p:sp>
      <p:sp>
        <p:nvSpPr>
          <p:cNvPr id="3" name="Content Placeholder 2"/>
          <p:cNvSpPr>
            <a:spLocks noGrp="1"/>
          </p:cNvSpPr>
          <p:nvPr>
            <p:ph idx="1"/>
          </p:nvPr>
        </p:nvSpPr>
        <p:spPr/>
        <p:txBody>
          <a:bodyPr/>
          <a:lstStyle/>
          <a:p>
            <a:pPr marL="514350" indent="-514350">
              <a:buAutoNum type="arabicPeriod"/>
            </a:pPr>
            <a:r>
              <a:rPr lang="en-US" sz="2800" dirty="0"/>
              <a:t>Make it a treat</a:t>
            </a:r>
          </a:p>
          <a:p>
            <a:pPr marL="514350" indent="-514350">
              <a:buAutoNum type="arabicPeriod"/>
            </a:pPr>
            <a:r>
              <a:rPr lang="en-US" sz="2800" dirty="0"/>
              <a:t>Make it a special quiet time</a:t>
            </a:r>
          </a:p>
          <a:p>
            <a:pPr marL="514350" indent="-514350">
              <a:buAutoNum type="arabicPeriod"/>
            </a:pPr>
            <a:r>
              <a:rPr lang="en-US" sz="2800" dirty="0"/>
              <a:t>Show curiosity </a:t>
            </a:r>
          </a:p>
          <a:p>
            <a:pPr marL="514350" indent="-514350">
              <a:buAutoNum type="arabicPeriod"/>
            </a:pPr>
            <a:r>
              <a:rPr lang="en-US" sz="2800" dirty="0"/>
              <a:t>Read story once without stopping</a:t>
            </a:r>
          </a:p>
          <a:p>
            <a:pPr marL="514350" indent="-514350">
              <a:buAutoNum type="arabicPeriod"/>
            </a:pPr>
            <a:r>
              <a:rPr lang="en-US" sz="2800" dirty="0"/>
              <a:t>Chat about the story</a:t>
            </a:r>
          </a:p>
          <a:p>
            <a:pPr marL="514350" indent="-514350">
              <a:buAutoNum type="arabicPeriod"/>
            </a:pPr>
            <a:r>
              <a:rPr lang="en-US" sz="2800" dirty="0"/>
              <a:t>Avoid testing with questions until after the read</a:t>
            </a:r>
          </a:p>
          <a:p>
            <a:pPr marL="514350" indent="-514350">
              <a:buAutoNum type="arabicPeriod"/>
            </a:pPr>
            <a:r>
              <a:rPr lang="en-US" sz="2800" dirty="0"/>
              <a:t>Link to other stories and experiences</a:t>
            </a:r>
          </a:p>
          <a:p>
            <a:pPr marL="514350" indent="-514350">
              <a:buAutoNum type="arabicPeriod"/>
            </a:pPr>
            <a:r>
              <a:rPr lang="en-US" sz="2800" dirty="0"/>
              <a:t>Read </a:t>
            </a:r>
            <a:r>
              <a:rPr lang="en-US" sz="2800" dirty="0" err="1"/>
              <a:t>favourites</a:t>
            </a:r>
            <a:r>
              <a:rPr lang="en-US" sz="2800" dirty="0"/>
              <a:t> over and over again</a:t>
            </a:r>
          </a:p>
          <a:p>
            <a:pPr marL="514350" indent="-514350">
              <a:buAutoNum type="arabicPeriod"/>
            </a:pPr>
            <a:r>
              <a:rPr lang="en-US" sz="2800" dirty="0"/>
              <a:t>Use different voices</a:t>
            </a:r>
          </a:p>
          <a:p>
            <a:pPr marL="514350" indent="-514350">
              <a:buAutoNum type="arabicPeriod"/>
            </a:pPr>
            <a:r>
              <a:rPr lang="en-GB" sz="2800" dirty="0"/>
              <a:t>Love </a:t>
            </a:r>
            <a:r>
              <a:rPr lang="en-US" sz="2800" dirty="0"/>
              <a:t>the book</a:t>
            </a:r>
          </a:p>
        </p:txBody>
      </p:sp>
    </p:spTree>
    <p:extLst>
      <p:ext uri="{BB962C8B-B14F-4D97-AF65-F5344CB8AC3E}">
        <p14:creationId xmlns:p14="http://schemas.microsoft.com/office/powerpoint/2010/main" val="1103002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Have fun!</a:t>
            </a:r>
          </a:p>
        </p:txBody>
      </p:sp>
      <p:sp>
        <p:nvSpPr>
          <p:cNvPr id="3" name="Content Placeholder 2"/>
          <p:cNvSpPr>
            <a:spLocks noGrp="1"/>
          </p:cNvSpPr>
          <p:nvPr>
            <p:ph idx="1"/>
          </p:nvPr>
        </p:nvSpPr>
        <p:spPr/>
        <p:txBody>
          <a:bodyPr/>
          <a:lstStyle/>
          <a:p>
            <a:pPr marL="0" indent="0">
              <a:buNone/>
            </a:pPr>
            <a:r>
              <a:rPr lang="en-GB" sz="2400" dirty="0"/>
              <a:t>Useful websites</a:t>
            </a:r>
          </a:p>
          <a:p>
            <a:pPr marL="0" indent="0">
              <a:buNone/>
            </a:pPr>
            <a:r>
              <a:rPr lang="en-GB" sz="2400" dirty="0">
                <a:solidFill>
                  <a:schemeClr val="tx1"/>
                </a:solidFill>
                <a:hlinkClick r:id="rId2"/>
              </a:rPr>
              <a:t>https://www.oxfordowl.co.uk/for-home/</a:t>
            </a:r>
          </a:p>
          <a:p>
            <a:pPr marL="0" indent="0">
              <a:buNone/>
            </a:pPr>
            <a:r>
              <a:rPr lang="en-GB" sz="2400" dirty="0">
                <a:solidFill>
                  <a:schemeClr val="tx1"/>
                </a:solidFill>
                <a:hlinkClick r:id="rId2"/>
              </a:rPr>
              <a:t>https://www.booktrust.org.uk/books-and-reading/</a:t>
            </a:r>
            <a:endParaRPr lang="en-GB" sz="2400" dirty="0">
              <a:solidFill>
                <a:schemeClr val="tx1"/>
              </a:solidFill>
            </a:endParaRPr>
          </a:p>
          <a:p>
            <a:pPr marL="0" indent="0">
              <a:buNone/>
            </a:pPr>
            <a:r>
              <a:rPr lang="en-GB" sz="2400" dirty="0">
                <a:solidFill>
                  <a:schemeClr val="tx1"/>
                </a:solidFill>
                <a:hlinkClick r:id="rId3"/>
              </a:rPr>
              <a:t>https://www.phonicsplay.co.uk/</a:t>
            </a:r>
            <a:r>
              <a:rPr lang="en-GB" sz="2400" dirty="0">
                <a:solidFill>
                  <a:schemeClr val="tx1"/>
                </a:solidFill>
              </a:rPr>
              <a:t> comics and interactive games </a:t>
            </a:r>
          </a:p>
          <a:p>
            <a:pPr marL="0" indent="0">
              <a:buNone/>
            </a:pPr>
            <a:r>
              <a:rPr lang="en-GB" sz="2400" dirty="0">
                <a:solidFill>
                  <a:schemeClr val="tx1"/>
                </a:solidFill>
                <a:hlinkClick r:id="rId4"/>
              </a:rPr>
              <a:t>www.ictgames.com</a:t>
            </a:r>
            <a:r>
              <a:rPr lang="en-GB" sz="2400" dirty="0">
                <a:solidFill>
                  <a:schemeClr val="tx1"/>
                </a:solidFill>
              </a:rPr>
              <a:t> </a:t>
            </a:r>
          </a:p>
          <a:p>
            <a:pPr marL="0" indent="0">
              <a:buNone/>
            </a:pPr>
            <a:r>
              <a:rPr lang="en-GB" sz="2400" dirty="0">
                <a:solidFill>
                  <a:schemeClr val="tx1"/>
                </a:solidFill>
                <a:hlinkClick r:id="rId5"/>
              </a:rPr>
              <a:t>https://www.roythezebra.com/</a:t>
            </a:r>
            <a:endParaRPr lang="en-GB" sz="2400" dirty="0">
              <a:solidFill>
                <a:schemeClr val="tx1"/>
              </a:solidFill>
            </a:endParaRPr>
          </a:p>
          <a:p>
            <a:pPr marL="0" indent="0">
              <a:buNone/>
            </a:pPr>
            <a:r>
              <a:rPr lang="en-GB" sz="2400" dirty="0">
                <a:solidFill>
                  <a:schemeClr val="tx1"/>
                </a:solidFill>
                <a:hlinkClick r:id="rId6"/>
              </a:rPr>
              <a:t>https://www.youtube.com/watch?v=BqhXUW_v-1s&amp;safe=true</a:t>
            </a:r>
            <a:r>
              <a:rPr lang="en-GB" sz="2400" dirty="0">
                <a:solidFill>
                  <a:schemeClr val="tx1"/>
                </a:solidFill>
              </a:rPr>
              <a:t> </a:t>
            </a:r>
            <a:r>
              <a:rPr lang="en-GB" sz="2400" dirty="0"/>
              <a:t>(articulation of phonemes)</a:t>
            </a:r>
          </a:p>
          <a:p>
            <a:pPr marL="0" indent="0">
              <a:buNone/>
            </a:pPr>
            <a:r>
              <a:rPr lang="en-GB" sz="2400" dirty="0">
                <a:hlinkClick r:id="rId7"/>
              </a:rPr>
              <a:t>https://www.wegettoteach.com/resources</a:t>
            </a:r>
            <a:r>
              <a:rPr lang="en-GB" sz="2400" dirty="0"/>
              <a:t> </a:t>
            </a:r>
          </a:p>
          <a:p>
            <a:pPr marL="0" indent="0">
              <a:buNone/>
            </a:pPr>
            <a:r>
              <a:rPr lang="en-GB" sz="2400" dirty="0">
                <a:hlinkClick r:id="rId8"/>
              </a:rPr>
              <a:t>https://www.youtube.com/watch?v=UCI2mu7URBc&amp;safe=true</a:t>
            </a:r>
            <a:r>
              <a:rPr lang="en-GB" sz="2400" dirty="0"/>
              <a:t> Clip to show how to pronounce  pure sounds </a:t>
            </a:r>
          </a:p>
          <a:p>
            <a:pPr marL="0" indent="0">
              <a:buNone/>
            </a:pPr>
            <a:r>
              <a:rPr lang="en-GB" sz="2400" dirty="0"/>
              <a:t>Follow </a:t>
            </a:r>
            <a:r>
              <a:rPr lang="en-GB" sz="2400" dirty="0" err="1"/>
              <a:t>fiveminutemum</a:t>
            </a:r>
            <a:r>
              <a:rPr lang="en-GB" sz="2400" dirty="0"/>
              <a:t> on Instagram or purchase her book for making phonics, reading and writing learning at home quick and fun.  </a:t>
            </a:r>
          </a:p>
        </p:txBody>
      </p:sp>
    </p:spTree>
    <p:extLst>
      <p:ext uri="{BB962C8B-B14F-4D97-AF65-F5344CB8AC3E}">
        <p14:creationId xmlns:p14="http://schemas.microsoft.com/office/powerpoint/2010/main" val="7604566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Developing A Growth </a:t>
            </a:r>
            <a:r>
              <a:rPr lang="en-GB" dirty="0" err="1"/>
              <a:t>Mindset</a:t>
            </a:r>
            <a:br>
              <a:rPr lang="en-GB" dirty="0"/>
            </a:br>
            <a:r>
              <a:rPr lang="en-GB" dirty="0"/>
              <a:t>Tips- for reluctant readers </a:t>
            </a:r>
          </a:p>
        </p:txBody>
      </p:sp>
      <p:sp>
        <p:nvSpPr>
          <p:cNvPr id="3" name="Content Placeholder 2"/>
          <p:cNvSpPr>
            <a:spLocks noGrp="1"/>
          </p:cNvSpPr>
          <p:nvPr>
            <p:ph idx="1"/>
          </p:nvPr>
        </p:nvSpPr>
        <p:spPr/>
        <p:txBody>
          <a:bodyPr/>
          <a:lstStyle/>
          <a:p>
            <a:r>
              <a:rPr lang="en-GB" sz="2000" dirty="0"/>
              <a:t>Encourage children using specific praise e.g. good effort, you sounded out/blended, remembered the special friends well</a:t>
            </a:r>
          </a:p>
          <a:p>
            <a:r>
              <a:rPr lang="en-GB" sz="2000" dirty="0"/>
              <a:t>Encourage a growth </a:t>
            </a:r>
            <a:r>
              <a:rPr lang="en-GB" sz="2000" dirty="0" err="1"/>
              <a:t>mindset</a:t>
            </a:r>
            <a:r>
              <a:rPr lang="en-GB" sz="2000" dirty="0"/>
              <a:t> ‘have a go’ </a:t>
            </a:r>
          </a:p>
          <a:p>
            <a:r>
              <a:rPr lang="en-GB" sz="2000" dirty="0"/>
              <a:t>Pick the most productive time of the day-children seem to read best in the morning, could you read in the car before you come into school</a:t>
            </a:r>
          </a:p>
          <a:p>
            <a:r>
              <a:rPr lang="en-GB" sz="2000" dirty="0"/>
              <a:t>Encourage children to use what they know e.g. phonics, picture clues etc.</a:t>
            </a:r>
          </a:p>
          <a:p>
            <a:r>
              <a:rPr lang="en-GB" sz="2000" dirty="0"/>
              <a:t>Comments in reading record book-I would love to hear your reading, your teachers have said how well you are doing!</a:t>
            </a:r>
          </a:p>
          <a:p>
            <a:r>
              <a:rPr lang="en-GB" sz="2000" dirty="0"/>
              <a:t>I read, then you read-take it in turns because sometimes reading a whole page can be overwhelming </a:t>
            </a:r>
          </a:p>
          <a:p>
            <a:r>
              <a:rPr lang="en-GB" sz="2000" dirty="0"/>
              <a:t>Online resources and phonic games</a:t>
            </a:r>
          </a:p>
          <a:p>
            <a:r>
              <a:rPr lang="en-GB" sz="2000" dirty="0"/>
              <a:t>Now and next - Lets do reading and then you can play with your Lego or ……</a:t>
            </a:r>
          </a:p>
          <a:p>
            <a:r>
              <a:rPr lang="en-GB" sz="2000" dirty="0"/>
              <a:t>Set expectations- we </a:t>
            </a:r>
            <a:r>
              <a:rPr lang="en-GB" sz="2000" b="1" dirty="0"/>
              <a:t>are</a:t>
            </a:r>
            <a:r>
              <a:rPr lang="en-GB" sz="2000" dirty="0"/>
              <a:t> going to read and then you can…..</a:t>
            </a:r>
          </a:p>
          <a:p>
            <a:r>
              <a:rPr lang="en-GB" sz="2000" dirty="0"/>
              <a:t>Refer to the suggested strategies to support reading </a:t>
            </a:r>
          </a:p>
          <a:p>
            <a:endParaRPr lang="en-GB" dirty="0"/>
          </a:p>
        </p:txBody>
      </p:sp>
    </p:spTree>
    <p:extLst>
      <p:ext uri="{BB962C8B-B14F-4D97-AF65-F5344CB8AC3E}">
        <p14:creationId xmlns:p14="http://schemas.microsoft.com/office/powerpoint/2010/main" val="37427858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normAutofit fontScale="90000"/>
          </a:bodyPr>
          <a:lstStyle/>
          <a:p>
            <a:r>
              <a:rPr lang="en-US" i="1" dirty="0"/>
              <a:t>Read Write Inc. </a:t>
            </a:r>
            <a:r>
              <a:rPr lang="en-US" dirty="0"/>
              <a:t>Phonics </a:t>
            </a:r>
            <a:br>
              <a:rPr lang="en-US" dirty="0"/>
            </a:br>
            <a:r>
              <a:rPr lang="en-US" dirty="0"/>
              <a:t>Parents’ Meeting – </a:t>
            </a:r>
            <a:br>
              <a:rPr lang="en-US" dirty="0"/>
            </a:br>
            <a:r>
              <a:rPr lang="en-US" dirty="0"/>
              <a:t>Phonics Screening Check</a:t>
            </a:r>
          </a:p>
        </p:txBody>
      </p:sp>
    </p:spTree>
    <p:extLst>
      <p:ext uri="{BB962C8B-B14F-4D97-AF65-F5344CB8AC3E}">
        <p14:creationId xmlns:p14="http://schemas.microsoft.com/office/powerpoint/2010/main" val="35353102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nline Media 4" title="Parent video: The Phonics Screening Check">
            <a:hlinkClick r:id="" action="ppaction://media"/>
            <a:extLst>
              <a:ext uri="{FF2B5EF4-FFF2-40B4-BE49-F238E27FC236}">
                <a16:creationId xmlns:a16="http://schemas.microsoft.com/office/drawing/2014/main" id="{8FCD668E-2B5A-006D-3DC9-1AEB4C9C56AC}"/>
              </a:ext>
            </a:extLst>
          </p:cNvPr>
          <p:cNvPicPr>
            <a:picLocks noGrp="1" noRot="1" noChangeAspect="1"/>
          </p:cNvPicPr>
          <p:nvPr>
            <p:ph idx="1"/>
            <a:videoFile r:link="rId1"/>
          </p:nvPr>
        </p:nvPicPr>
        <p:blipFill>
          <a:blip r:embed="rId3"/>
          <a:stretch>
            <a:fillRect/>
          </a:stretch>
        </p:blipFill>
        <p:spPr>
          <a:xfrm>
            <a:off x="323850" y="1286983"/>
            <a:ext cx="8639175" cy="4881563"/>
          </a:xfrm>
          <a:prstGeom prst="rect">
            <a:avLst/>
          </a:prstGeom>
        </p:spPr>
      </p:pic>
    </p:spTree>
    <p:extLst>
      <p:ext uri="{BB962C8B-B14F-4D97-AF65-F5344CB8AC3E}">
        <p14:creationId xmlns:p14="http://schemas.microsoft.com/office/powerpoint/2010/main" val="1486334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D1930-DA65-1D4E-8A1A-8B2F9CEA7FD8}"/>
              </a:ext>
            </a:extLst>
          </p:cNvPr>
          <p:cNvSpPr>
            <a:spLocks noGrp="1"/>
          </p:cNvSpPr>
          <p:nvPr>
            <p:ph type="title"/>
          </p:nvPr>
        </p:nvSpPr>
        <p:spPr/>
        <p:txBody>
          <a:bodyPr/>
          <a:lstStyle/>
          <a:p>
            <a:r>
              <a:rPr lang="en-US" dirty="0"/>
              <a:t>What is the Phonics Screening Check?</a:t>
            </a:r>
          </a:p>
        </p:txBody>
      </p:sp>
      <p:sp>
        <p:nvSpPr>
          <p:cNvPr id="3" name="Content Placeholder 2">
            <a:extLst>
              <a:ext uri="{FF2B5EF4-FFF2-40B4-BE49-F238E27FC236}">
                <a16:creationId xmlns:a16="http://schemas.microsoft.com/office/drawing/2014/main" id="{F6285F38-98DE-4746-A2A4-771CDD0D9776}"/>
              </a:ext>
            </a:extLst>
          </p:cNvPr>
          <p:cNvSpPr>
            <a:spLocks noGrp="1"/>
          </p:cNvSpPr>
          <p:nvPr>
            <p:ph idx="1"/>
          </p:nvPr>
        </p:nvSpPr>
        <p:spPr/>
        <p:txBody>
          <a:bodyPr/>
          <a:lstStyle/>
          <a:p>
            <a:pPr marL="457200" indent="-457200">
              <a:buFont typeface="Arial" panose="020B0604020202020204" pitchFamily="34" charset="0"/>
              <a:buChar char="•"/>
            </a:pPr>
            <a:r>
              <a:rPr lang="en-US" dirty="0"/>
              <a:t>A word-reading test at the end of Year 1</a:t>
            </a:r>
          </a:p>
          <a:p>
            <a:pPr marL="457200" indent="-457200">
              <a:buFont typeface="Arial" panose="020B0604020202020204" pitchFamily="34" charset="0"/>
              <a:buChar char="•"/>
            </a:pPr>
            <a:r>
              <a:rPr lang="en-US" dirty="0"/>
              <a:t>Year 2 will be taking it in Autumn 2 this year</a:t>
            </a:r>
          </a:p>
          <a:p>
            <a:pPr marL="457200" indent="-457200">
              <a:buFont typeface="Arial" panose="020B0604020202020204" pitchFamily="34" charset="0"/>
              <a:buChar char="•"/>
            </a:pPr>
            <a:r>
              <a:rPr lang="en-US" dirty="0"/>
              <a:t>Children read 40 words</a:t>
            </a:r>
          </a:p>
        </p:txBody>
      </p:sp>
    </p:spTree>
    <p:extLst>
      <p:ext uri="{BB962C8B-B14F-4D97-AF65-F5344CB8AC3E}">
        <p14:creationId xmlns:p14="http://schemas.microsoft.com/office/powerpoint/2010/main" val="23300484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71469F-21DD-8648-90F1-2E26C8476686}"/>
              </a:ext>
            </a:extLst>
          </p:cNvPr>
          <p:cNvSpPr>
            <a:spLocks noGrp="1"/>
          </p:cNvSpPr>
          <p:nvPr>
            <p:ph type="title"/>
          </p:nvPr>
        </p:nvSpPr>
        <p:spPr>
          <a:xfrm>
            <a:off x="323528" y="260649"/>
            <a:ext cx="8205617" cy="864096"/>
          </a:xfrm>
        </p:spPr>
        <p:txBody>
          <a:bodyPr/>
          <a:lstStyle/>
          <a:p>
            <a:r>
              <a:rPr lang="en-US" dirty="0"/>
              <a:t>‘Special Friends’, ‘Fred Talk’, read the word</a:t>
            </a:r>
          </a:p>
        </p:txBody>
      </p:sp>
      <p:pic>
        <p:nvPicPr>
          <p:cNvPr id="5" name="Picture 4">
            <a:extLst>
              <a:ext uri="{FF2B5EF4-FFF2-40B4-BE49-F238E27FC236}">
                <a16:creationId xmlns:a16="http://schemas.microsoft.com/office/drawing/2014/main" id="{1D978140-5EAA-1D40-BB07-5D4020AE8597}"/>
              </a:ext>
            </a:extLst>
          </p:cNvPr>
          <p:cNvPicPr>
            <a:picLocks noChangeAspect="1"/>
          </p:cNvPicPr>
          <p:nvPr/>
        </p:nvPicPr>
        <p:blipFill>
          <a:blip r:embed="rId3"/>
          <a:stretch>
            <a:fillRect/>
          </a:stretch>
        </p:blipFill>
        <p:spPr>
          <a:xfrm>
            <a:off x="815649" y="1828800"/>
            <a:ext cx="7512701" cy="3552735"/>
          </a:xfrm>
          <a:prstGeom prst="rect">
            <a:avLst/>
          </a:prstGeom>
          <a:noFill/>
          <a:ln>
            <a:solidFill>
              <a:schemeClr val="tx1"/>
            </a:solidFill>
          </a:ln>
        </p:spPr>
      </p:pic>
    </p:spTree>
    <p:extLst>
      <p:ext uri="{BB962C8B-B14F-4D97-AF65-F5344CB8AC3E}">
        <p14:creationId xmlns:p14="http://schemas.microsoft.com/office/powerpoint/2010/main" val="28904274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1D0C9C-3D1A-1B43-89FB-E992F887612A}"/>
              </a:ext>
            </a:extLst>
          </p:cNvPr>
          <p:cNvSpPr>
            <a:spLocks noGrp="1"/>
          </p:cNvSpPr>
          <p:nvPr>
            <p:ph type="title"/>
          </p:nvPr>
        </p:nvSpPr>
        <p:spPr/>
        <p:txBody>
          <a:bodyPr/>
          <a:lstStyle/>
          <a:p>
            <a:r>
              <a:rPr lang="en-US" dirty="0"/>
              <a:t>Nonsense words</a:t>
            </a:r>
          </a:p>
        </p:txBody>
      </p:sp>
      <p:pic>
        <p:nvPicPr>
          <p:cNvPr id="5" name="Picture 4">
            <a:extLst>
              <a:ext uri="{FF2B5EF4-FFF2-40B4-BE49-F238E27FC236}">
                <a16:creationId xmlns:a16="http://schemas.microsoft.com/office/drawing/2014/main" id="{43F3701B-E3AE-3643-B41D-8D2F98D69E8C}"/>
              </a:ext>
            </a:extLst>
          </p:cNvPr>
          <p:cNvPicPr>
            <a:picLocks noChangeAspect="1"/>
          </p:cNvPicPr>
          <p:nvPr/>
        </p:nvPicPr>
        <p:blipFill>
          <a:blip r:embed="rId3"/>
          <a:stretch>
            <a:fillRect/>
          </a:stretch>
        </p:blipFill>
        <p:spPr>
          <a:xfrm>
            <a:off x="396680" y="1731717"/>
            <a:ext cx="3878316" cy="1518095"/>
          </a:xfrm>
          <a:prstGeom prst="rect">
            <a:avLst/>
          </a:prstGeom>
          <a:ln>
            <a:solidFill>
              <a:schemeClr val="tx1"/>
            </a:solidFill>
          </a:ln>
        </p:spPr>
      </p:pic>
      <p:pic>
        <p:nvPicPr>
          <p:cNvPr id="7" name="Picture 6">
            <a:extLst>
              <a:ext uri="{FF2B5EF4-FFF2-40B4-BE49-F238E27FC236}">
                <a16:creationId xmlns:a16="http://schemas.microsoft.com/office/drawing/2014/main" id="{4B83FF7B-A559-5041-BADD-DDD84C8E16CE}"/>
              </a:ext>
            </a:extLst>
          </p:cNvPr>
          <p:cNvPicPr>
            <a:picLocks noChangeAspect="1"/>
          </p:cNvPicPr>
          <p:nvPr/>
        </p:nvPicPr>
        <p:blipFill>
          <a:blip r:embed="rId4"/>
          <a:stretch>
            <a:fillRect/>
          </a:stretch>
        </p:blipFill>
        <p:spPr>
          <a:xfrm>
            <a:off x="469832" y="3493582"/>
            <a:ext cx="3878317" cy="1518095"/>
          </a:xfrm>
          <a:prstGeom prst="rect">
            <a:avLst/>
          </a:prstGeom>
          <a:ln>
            <a:solidFill>
              <a:schemeClr val="tx1"/>
            </a:solidFill>
          </a:ln>
        </p:spPr>
      </p:pic>
      <p:pic>
        <p:nvPicPr>
          <p:cNvPr id="9" name="Picture 8">
            <a:extLst>
              <a:ext uri="{FF2B5EF4-FFF2-40B4-BE49-F238E27FC236}">
                <a16:creationId xmlns:a16="http://schemas.microsoft.com/office/drawing/2014/main" id="{2E363FE7-69DB-F341-B5ED-51227FAD8BBE}"/>
              </a:ext>
            </a:extLst>
          </p:cNvPr>
          <p:cNvPicPr>
            <a:picLocks noChangeAspect="1"/>
          </p:cNvPicPr>
          <p:nvPr/>
        </p:nvPicPr>
        <p:blipFill>
          <a:blip r:embed="rId5"/>
          <a:stretch>
            <a:fillRect/>
          </a:stretch>
        </p:blipFill>
        <p:spPr>
          <a:xfrm>
            <a:off x="4572000" y="1731717"/>
            <a:ext cx="3878316" cy="1518095"/>
          </a:xfrm>
          <a:prstGeom prst="rect">
            <a:avLst/>
          </a:prstGeom>
          <a:ln>
            <a:solidFill>
              <a:schemeClr val="tx1"/>
            </a:solidFill>
          </a:ln>
        </p:spPr>
      </p:pic>
      <p:pic>
        <p:nvPicPr>
          <p:cNvPr id="11" name="Picture 10">
            <a:extLst>
              <a:ext uri="{FF2B5EF4-FFF2-40B4-BE49-F238E27FC236}">
                <a16:creationId xmlns:a16="http://schemas.microsoft.com/office/drawing/2014/main" id="{5FBAF87B-3D93-8545-A864-2482BDC970C1}"/>
              </a:ext>
            </a:extLst>
          </p:cNvPr>
          <p:cNvPicPr>
            <a:picLocks noChangeAspect="1"/>
          </p:cNvPicPr>
          <p:nvPr/>
        </p:nvPicPr>
        <p:blipFill rotWithShape="1">
          <a:blip r:embed="rId6"/>
          <a:srcRect t="5377"/>
          <a:stretch/>
        </p:blipFill>
        <p:spPr>
          <a:xfrm>
            <a:off x="4572000" y="3493582"/>
            <a:ext cx="3881645" cy="1518095"/>
          </a:xfrm>
          <a:prstGeom prst="rect">
            <a:avLst/>
          </a:prstGeom>
          <a:ln>
            <a:solidFill>
              <a:schemeClr val="tx1"/>
            </a:solidFill>
          </a:ln>
        </p:spPr>
      </p:pic>
    </p:spTree>
    <p:extLst>
      <p:ext uri="{BB962C8B-B14F-4D97-AF65-F5344CB8AC3E}">
        <p14:creationId xmlns:p14="http://schemas.microsoft.com/office/powerpoint/2010/main" val="22475580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Online resources available</a:t>
            </a:r>
          </a:p>
        </p:txBody>
      </p:sp>
      <p:sp>
        <p:nvSpPr>
          <p:cNvPr id="3" name="Content Placeholder 2"/>
          <p:cNvSpPr>
            <a:spLocks noGrp="1"/>
          </p:cNvSpPr>
          <p:nvPr>
            <p:ph idx="1"/>
          </p:nvPr>
        </p:nvSpPr>
        <p:spPr/>
        <p:txBody>
          <a:bodyPr/>
          <a:lstStyle/>
          <a:p>
            <a:r>
              <a:rPr lang="en-US" dirty="0"/>
              <a:t>Ruth Miskin Parents’ Page:</a:t>
            </a:r>
          </a:p>
          <a:p>
            <a:r>
              <a:rPr lang="en-US" dirty="0">
                <a:hlinkClick r:id="rId3"/>
              </a:rPr>
              <a:t>http://www.ruthmiskin.com/en/parents/</a:t>
            </a:r>
            <a:endParaRPr lang="en-US" dirty="0"/>
          </a:p>
          <a:p>
            <a:endParaRPr lang="en-US" dirty="0"/>
          </a:p>
          <a:p>
            <a:r>
              <a:rPr lang="en-US" dirty="0"/>
              <a:t>Ruth Miskin Facebook:</a:t>
            </a:r>
          </a:p>
          <a:p>
            <a:r>
              <a:rPr lang="en-US" dirty="0">
                <a:hlinkClick r:id="rId4"/>
              </a:rPr>
              <a:t>https://www.facebook.com/miskin.education</a:t>
            </a:r>
            <a:endParaRPr lang="en-US" dirty="0"/>
          </a:p>
          <a:p>
            <a:endParaRPr lang="en-US" dirty="0"/>
          </a:p>
          <a:p>
            <a:r>
              <a:rPr lang="en-US" dirty="0"/>
              <a:t>Free e-books for home reading:</a:t>
            </a:r>
          </a:p>
          <a:p>
            <a:r>
              <a:rPr lang="en-US" dirty="0">
                <a:hlinkClick r:id="rId5"/>
              </a:rPr>
              <a:t>http://www.oxfordowl.co.uk/Reading/</a:t>
            </a:r>
            <a:endParaRPr lang="en-US" dirty="0"/>
          </a:p>
          <a:p>
            <a:endParaRPr lang="en-US" dirty="0"/>
          </a:p>
          <a:p>
            <a:endParaRPr lang="en-US" dirty="0"/>
          </a:p>
        </p:txBody>
      </p:sp>
    </p:spTree>
    <p:extLst>
      <p:ext uri="{BB962C8B-B14F-4D97-AF65-F5344CB8AC3E}">
        <p14:creationId xmlns:p14="http://schemas.microsoft.com/office/powerpoint/2010/main" val="15700244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nline Media 4" title="Parent video: How to say the sounds">
            <a:hlinkClick r:id="" action="ppaction://media"/>
            <a:extLst>
              <a:ext uri="{FF2B5EF4-FFF2-40B4-BE49-F238E27FC236}">
                <a16:creationId xmlns:a16="http://schemas.microsoft.com/office/drawing/2014/main" id="{A4FE4C1A-F7FC-478A-ADA3-715B2540AEB2}"/>
              </a:ext>
            </a:extLst>
          </p:cNvPr>
          <p:cNvPicPr>
            <a:picLocks noGrp="1" noRot="1" noChangeAspect="1"/>
          </p:cNvPicPr>
          <p:nvPr>
            <p:ph idx="1"/>
            <a:videoFile r:link="rId1"/>
          </p:nvPr>
        </p:nvPicPr>
        <p:blipFill>
          <a:blip r:embed="rId3"/>
          <a:stretch>
            <a:fillRect/>
          </a:stretch>
        </p:blipFill>
        <p:spPr>
          <a:xfrm>
            <a:off x="323850" y="1276350"/>
            <a:ext cx="8639175" cy="4881563"/>
          </a:xfrm>
          <a:prstGeom prst="rect">
            <a:avLst/>
          </a:prstGeom>
        </p:spPr>
      </p:pic>
    </p:spTree>
    <p:extLst>
      <p:ext uri="{BB962C8B-B14F-4D97-AF65-F5344CB8AC3E}">
        <p14:creationId xmlns:p14="http://schemas.microsoft.com/office/powerpoint/2010/main" val="347418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theme/theme1.xml><?xml version="1.0" encoding="utf-8"?>
<a:theme xmlns:a="http://schemas.openxmlformats.org/drawingml/2006/main" name="NEW Phonics Template">
  <a:themeElements>
    <a:clrScheme name="Custom 4">
      <a:dk1>
        <a:srgbClr val="2D2D2D"/>
      </a:dk1>
      <a:lt1>
        <a:sysClr val="window" lastClr="FFFFFF"/>
      </a:lt1>
      <a:dk2>
        <a:srgbClr val="5A5A5A"/>
      </a:dk2>
      <a:lt2>
        <a:srgbClr val="EEECE1"/>
      </a:lt2>
      <a:accent1>
        <a:srgbClr val="FFC000"/>
      </a:accent1>
      <a:accent2>
        <a:srgbClr val="FFD200"/>
      </a:accent2>
      <a:accent3>
        <a:srgbClr val="CF9C00"/>
      </a:accent3>
      <a:accent4>
        <a:srgbClr val="A0A0A0"/>
      </a:accent4>
      <a:accent5>
        <a:srgbClr val="787878"/>
      </a:accent5>
      <a:accent6>
        <a:srgbClr val="5A5A5A"/>
      </a:accent6>
      <a:hlink>
        <a:srgbClr val="CF9C00"/>
      </a:hlink>
      <a:folHlink>
        <a:srgbClr val="787878"/>
      </a:folHlink>
    </a:clrScheme>
    <a:fontScheme name="Essent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Presentation1.potx</Template>
  <TotalTime>1507</TotalTime>
  <Words>3671</Words>
  <Application>Microsoft Office PowerPoint</Application>
  <PresentationFormat>On-screen Show (4:3)</PresentationFormat>
  <Paragraphs>396</Paragraphs>
  <Slides>43</Slides>
  <Notes>27</Notes>
  <HiddenSlides>0</HiddenSlides>
  <MMClips>3</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43</vt:i4>
      </vt:variant>
    </vt:vector>
  </HeadingPairs>
  <TitlesOfParts>
    <vt:vector size="53" baseType="lpstr">
      <vt:lpstr>Arial</vt:lpstr>
      <vt:lpstr>Arial Unicode MS</vt:lpstr>
      <vt:lpstr>Calibri</vt:lpstr>
      <vt:lpstr>Garamond</vt:lpstr>
      <vt:lpstr>Segoe UI Light</vt:lpstr>
      <vt:lpstr>Times New Roman</vt:lpstr>
      <vt:lpstr>Wingdings</vt:lpstr>
      <vt:lpstr>Wingdings 2</vt:lpstr>
      <vt:lpstr>Wingdings 3</vt:lpstr>
      <vt:lpstr>NEW Phonics Template</vt:lpstr>
      <vt:lpstr>Read, Write, Inc. Phonics and Reading Workshop  </vt:lpstr>
      <vt:lpstr>PowerPoint Presentation</vt:lpstr>
      <vt:lpstr>Our aims for your child as a reader at Stretton Primary School</vt:lpstr>
      <vt:lpstr>Why is reading important?</vt:lpstr>
      <vt:lpstr>PowerPoint Presentation</vt:lpstr>
      <vt:lpstr>Reading</vt:lpstr>
      <vt:lpstr>Six early literacy skills</vt:lpstr>
      <vt:lpstr>New Reading Framework July 2021 </vt:lpstr>
      <vt:lpstr>PowerPoint Presentation</vt:lpstr>
      <vt:lpstr>What is phonics?</vt:lpstr>
      <vt:lpstr>Speed Sounds Set 1</vt:lpstr>
      <vt:lpstr>Speed Sounds Set 2</vt:lpstr>
      <vt:lpstr>Speed Sounds Set 3</vt:lpstr>
      <vt:lpstr>PowerPoint Presentation</vt:lpstr>
      <vt:lpstr>PowerPoint Presentation</vt:lpstr>
      <vt:lpstr>Name the pictures</vt:lpstr>
      <vt:lpstr>Picture Phrases</vt:lpstr>
      <vt:lpstr>Teaching letter formation</vt:lpstr>
      <vt:lpstr>What can I do?</vt:lpstr>
      <vt:lpstr>Sounds + blending = reading </vt:lpstr>
      <vt:lpstr>Reading with Fred Talk</vt:lpstr>
      <vt:lpstr>‘Special Friends’, ‘Fred Talk’, read the word</vt:lpstr>
      <vt:lpstr>Fred Talk routine</vt:lpstr>
      <vt:lpstr>Fred games and Fred talk throughout the day</vt:lpstr>
      <vt:lpstr>PowerPoint Presentation</vt:lpstr>
      <vt:lpstr>PowerPoint Presentation</vt:lpstr>
      <vt:lpstr>Read Write Inc. Phonics  Parents’ Meeting Listening to your child read</vt:lpstr>
      <vt:lpstr>‘Three with me, four at home’</vt:lpstr>
      <vt:lpstr>‘Special Friends’, ‘Fred Talk’, read the word</vt:lpstr>
      <vt:lpstr>Red Words (tricky words)</vt:lpstr>
      <vt:lpstr>Repeated readings Again! Again!</vt:lpstr>
      <vt:lpstr>10 things your child learns when you read aloud stories and poems every day</vt:lpstr>
      <vt:lpstr>PowerPoint Presentation</vt:lpstr>
      <vt:lpstr>Top Tips - Storytime</vt:lpstr>
      <vt:lpstr>Have fun!</vt:lpstr>
      <vt:lpstr>Developing A Growth Mindset Tips- for reluctant readers </vt:lpstr>
      <vt:lpstr>Read Write Inc. Phonics  Parents’ Meeting –  Phonics Screening Check</vt:lpstr>
      <vt:lpstr>PowerPoint Presentation</vt:lpstr>
      <vt:lpstr>What is the Phonics Screening Check?</vt:lpstr>
      <vt:lpstr>‘Special Friends’, ‘Fred Talk’, read the word</vt:lpstr>
      <vt:lpstr>Nonsense words</vt:lpstr>
      <vt:lpstr>Online resources available</vt:lpstr>
      <vt:lpstr>PowerPoint Presentation</vt:lpstr>
    </vt:vector>
  </TitlesOfParts>
  <Company>Ruth Miskin Literacy Limited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Victoria Steenson</dc:creator>
  <cp:lastModifiedBy>Hannah Perch - Stretton</cp:lastModifiedBy>
  <cp:revision>177</cp:revision>
  <cp:lastPrinted>2019-02-07T10:37:39Z</cp:lastPrinted>
  <dcterms:created xsi:type="dcterms:W3CDTF">2015-11-23T14:36:59Z</dcterms:created>
  <dcterms:modified xsi:type="dcterms:W3CDTF">2024-09-18T09:53:58Z</dcterms:modified>
</cp:coreProperties>
</file>